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301" r:id="rId3"/>
    <p:sldId id="291" r:id="rId4"/>
    <p:sldId id="313" r:id="rId5"/>
    <p:sldId id="276" r:id="rId6"/>
    <p:sldId id="293" r:id="rId7"/>
    <p:sldId id="341" r:id="rId8"/>
    <p:sldId id="259" r:id="rId9"/>
    <p:sldId id="339" r:id="rId10"/>
    <p:sldId id="363" r:id="rId11"/>
    <p:sldId id="289" r:id="rId12"/>
    <p:sldId id="306" r:id="rId13"/>
    <p:sldId id="307" r:id="rId14"/>
    <p:sldId id="355" r:id="rId15"/>
    <p:sldId id="351" r:id="rId16"/>
    <p:sldId id="365" r:id="rId17"/>
    <p:sldId id="312" r:id="rId18"/>
    <p:sldId id="357" r:id="rId19"/>
    <p:sldId id="342" r:id="rId20"/>
    <p:sldId id="343" r:id="rId21"/>
    <p:sldId id="344" r:id="rId22"/>
    <p:sldId id="345" r:id="rId23"/>
    <p:sldId id="346" r:id="rId24"/>
    <p:sldId id="347" r:id="rId25"/>
    <p:sldId id="348" r:id="rId26"/>
    <p:sldId id="349" r:id="rId27"/>
    <p:sldId id="356" r:id="rId28"/>
    <p:sldId id="287" r:id="rId29"/>
    <p:sldId id="295" r:id="rId30"/>
    <p:sldId id="335" r:id="rId31"/>
    <p:sldId id="332" r:id="rId32"/>
    <p:sldId id="358" r:id="rId33"/>
    <p:sldId id="359" r:id="rId34"/>
    <p:sldId id="362" r:id="rId35"/>
    <p:sldId id="267" r:id="rId3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208F"/>
    <a:srgbClr val="211E54"/>
    <a:srgbClr val="F4E59C"/>
    <a:srgbClr val="DDDDDD"/>
    <a:srgbClr val="B2B2B2"/>
    <a:srgbClr val="D476D6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79" autoAdjust="0"/>
    <p:restoredTop sz="94660"/>
  </p:normalViewPr>
  <p:slideViewPr>
    <p:cSldViewPr>
      <p:cViewPr>
        <p:scale>
          <a:sx n="67" d="100"/>
          <a:sy n="67" d="100"/>
        </p:scale>
        <p:origin x="-72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 bwMode="lt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0"/>
          <p:cNvSpPr txBox="1">
            <a:spLocks noChangeArrowheads="1"/>
          </p:cNvSpPr>
          <p:nvPr/>
        </p:nvSpPr>
        <p:spPr bwMode="gray">
          <a:xfrm>
            <a:off x="7391400" y="6096000"/>
            <a:ext cx="13843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i="1">
                <a:solidFill>
                  <a:schemeClr val="tx2"/>
                </a:solidFill>
                <a:cs typeface="+mn-cs"/>
              </a:rPr>
              <a:t>LOGO</a:t>
            </a:r>
          </a:p>
        </p:txBody>
      </p:sp>
      <p:sp>
        <p:nvSpPr>
          <p:cNvPr id="5" name="Text Box 21"/>
          <p:cNvSpPr txBox="1">
            <a:spLocks noChangeArrowheads="1"/>
          </p:cNvSpPr>
          <p:nvPr/>
        </p:nvSpPr>
        <p:spPr bwMode="gray">
          <a:xfrm>
            <a:off x="5486400" y="304800"/>
            <a:ext cx="3276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1600" b="1">
                <a:solidFill>
                  <a:schemeClr val="bg2"/>
                </a:solidFill>
                <a:cs typeface="+mn-cs"/>
              </a:rPr>
              <a:t>“ Add your company slogan ”</a:t>
            </a:r>
          </a:p>
        </p:txBody>
      </p:sp>
      <p:pic>
        <p:nvPicPr>
          <p:cNvPr id="6" name="Picture 25" descr="cub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838200"/>
            <a:ext cx="3638550" cy="582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3886200" y="3124200"/>
            <a:ext cx="5257800" cy="838200"/>
          </a:xfrm>
        </p:spPr>
        <p:txBody>
          <a:bodyPr/>
          <a:lstStyle>
            <a:lvl1pPr algn="l"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3962400" y="3810000"/>
            <a:ext cx="5181600" cy="457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 bwMode="gray">
          <a:xfrm>
            <a:off x="457200" y="6610350"/>
            <a:ext cx="2133600" cy="1714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 bwMode="gray">
          <a:xfrm>
            <a:off x="6553200" y="6610350"/>
            <a:ext cx="2133600" cy="1714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9CF317-459C-40A6-BC9A-CABFBBBE24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BA4437-B870-49C9-9500-0F6052E8AE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6019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6019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E7A576-DED3-4121-8A10-BC36073502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24FC6-D6B6-4805-807D-4E1D1B4D69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3C1B1-4039-4595-963E-0972CDBA8C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710AC2-924F-4D20-8FA3-6875767D3D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7EF99-F89B-4DAF-AC77-BDADDC622A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BC80E-E5CD-4617-A760-DA21BE993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A53F7-8474-4C51-99A6-BE1C71ECD2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CFC9E-0663-47E3-9065-9526AA1D48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6ECEF-9CA4-44BA-AE23-2DF75EEF7D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" name="Rectangle 27"/>
          <p:cNvSpPr>
            <a:spLocks noChangeArrowheads="1"/>
          </p:cNvSpPr>
          <p:nvPr/>
        </p:nvSpPr>
        <p:spPr bwMode="gray">
          <a:xfrm>
            <a:off x="0" y="381000"/>
            <a:ext cx="9144000" cy="6096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cs typeface="+mn-cs"/>
            </a:endParaRPr>
          </a:p>
        </p:txBody>
      </p:sp>
      <p:pic>
        <p:nvPicPr>
          <p:cNvPr id="1027" name="Picture 28" descr="p12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162800" y="152400"/>
            <a:ext cx="13716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457200" y="381000"/>
            <a:ext cx="6629400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532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532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53200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532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F39158DB-80B8-4EC4-8827-B04C1A98D0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229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txStyles>
    <p:titleStyle>
      <a:lvl1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ru-RU" sz="3600" smtClean="0"/>
              <a:t>Единый орфографический режим </a:t>
            </a:r>
            <a:endParaRPr lang="en-US" sz="3600" smtClean="0"/>
          </a:p>
        </p:txBody>
      </p:sp>
      <p:sp>
        <p:nvSpPr>
          <p:cNvPr id="13314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43438" y="5072063"/>
            <a:ext cx="5181600" cy="457200"/>
          </a:xfrm>
        </p:spPr>
        <p:txBody>
          <a:bodyPr/>
          <a:lstStyle/>
          <a:p>
            <a:pPr algn="ctr" eaLnBrk="1" hangingPunct="1"/>
            <a:r>
              <a:rPr lang="ru-RU" smtClean="0"/>
              <a:t>МОБУ СОШ №2</a:t>
            </a:r>
          </a:p>
          <a:p>
            <a:pPr algn="ctr" eaLnBrk="1" hangingPunct="1"/>
            <a:r>
              <a:rPr lang="ru-RU" smtClean="0"/>
              <a:t>г Баймака</a:t>
            </a:r>
            <a:endParaRPr lang="en-US" smtClean="0"/>
          </a:p>
        </p:txBody>
      </p:sp>
      <p:sp>
        <p:nvSpPr>
          <p:cNvPr id="5" name="Овал 4"/>
          <p:cNvSpPr/>
          <p:nvPr/>
        </p:nvSpPr>
        <p:spPr>
          <a:xfrm>
            <a:off x="5643563" y="214313"/>
            <a:ext cx="3143250" cy="571500"/>
          </a:xfrm>
          <a:prstGeom prst="ellipse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7215188" y="6143625"/>
            <a:ext cx="1643062" cy="428625"/>
          </a:xfrm>
          <a:prstGeom prst="ellipse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lvl="1" algn="ctr" eaLnBrk="1" hangingPunct="1">
              <a:buFont typeface="Wingdings" pitchFamily="2" charset="2"/>
              <a:buNone/>
            </a:pPr>
            <a:r>
              <a:rPr lang="ru-RU" sz="3200" smtClean="0"/>
              <a:t>Образец</a:t>
            </a:r>
          </a:p>
          <a:p>
            <a:pPr lvl="1" algn="ctr" eaLnBrk="1" hangingPunct="1">
              <a:buFont typeface="Wingdings" pitchFamily="2" charset="2"/>
              <a:buNone/>
            </a:pPr>
            <a:r>
              <a:rPr lang="ru-RU" sz="3200" smtClean="0"/>
              <a:t>Тетрадь </a:t>
            </a:r>
          </a:p>
          <a:p>
            <a:pPr lvl="1" algn="ctr" eaLnBrk="1" hangingPunct="1">
              <a:buFont typeface="Wingdings" pitchFamily="2" charset="2"/>
              <a:buNone/>
            </a:pPr>
            <a:r>
              <a:rPr lang="ru-RU" sz="3200" smtClean="0"/>
              <a:t>Для контрольных  работ</a:t>
            </a:r>
          </a:p>
          <a:p>
            <a:pPr lvl="1" algn="ctr" eaLnBrk="1" hangingPunct="1">
              <a:buFont typeface="Wingdings" pitchFamily="2" charset="2"/>
              <a:buNone/>
            </a:pPr>
            <a:r>
              <a:rPr lang="ru-RU" sz="3200" smtClean="0"/>
              <a:t> по русскому языку (математике)</a:t>
            </a:r>
          </a:p>
          <a:p>
            <a:pPr lvl="1" algn="ctr" eaLnBrk="1" hangingPunct="1">
              <a:buFont typeface="Wingdings" pitchFamily="2" charset="2"/>
              <a:buNone/>
            </a:pPr>
            <a:r>
              <a:rPr lang="ru-RU" sz="3200" smtClean="0"/>
              <a:t>ученика 4в класса </a:t>
            </a:r>
          </a:p>
          <a:p>
            <a:pPr lvl="1" algn="ctr" eaLnBrk="1" hangingPunct="1">
              <a:buFont typeface="Wingdings" pitchFamily="2" charset="2"/>
              <a:buNone/>
            </a:pPr>
            <a:r>
              <a:rPr lang="ru-RU" sz="3200" smtClean="0"/>
              <a:t>МОБУСОШ №2</a:t>
            </a:r>
          </a:p>
          <a:p>
            <a:pPr lvl="1" algn="ctr" eaLnBrk="1" hangingPunct="1">
              <a:buFont typeface="Wingdings" pitchFamily="2" charset="2"/>
              <a:buNone/>
            </a:pPr>
            <a:r>
              <a:rPr lang="ru-RU" sz="3200" smtClean="0"/>
              <a:t>г. Баймака</a:t>
            </a:r>
          </a:p>
          <a:p>
            <a:pPr lvl="1" algn="ctr" eaLnBrk="1" hangingPunct="1">
              <a:buFont typeface="Wingdings" pitchFamily="2" charset="2"/>
              <a:buNone/>
            </a:pPr>
            <a:r>
              <a:rPr lang="ru-RU" sz="3200" smtClean="0"/>
              <a:t>Иванова Петра </a:t>
            </a:r>
            <a:endParaRPr lang="en-US" sz="3200" smtClean="0"/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7572375" cy="563563"/>
          </a:xfrm>
        </p:spPr>
        <p:txBody>
          <a:bodyPr/>
          <a:lstStyle/>
          <a:p>
            <a:pPr algn="ctr" eaLnBrk="1" hangingPunct="1"/>
            <a:r>
              <a:rPr lang="ru-RU" smtClean="0"/>
              <a:t>Оформление письменных работ по русскому языку</a:t>
            </a:r>
            <a:r>
              <a:rPr lang="en-US" smtClean="0"/>
              <a:t> </a:t>
            </a:r>
            <a:endParaRPr lang="en-US" sz="1800" smtClean="0"/>
          </a:p>
        </p:txBody>
      </p:sp>
      <p:grpSp>
        <p:nvGrpSpPr>
          <p:cNvPr id="22530" name="Group 3"/>
          <p:cNvGrpSpPr>
            <a:grpSpLocks/>
          </p:cNvGrpSpPr>
          <p:nvPr/>
        </p:nvGrpSpPr>
        <p:grpSpPr bwMode="auto">
          <a:xfrm>
            <a:off x="357188" y="1905000"/>
            <a:ext cx="8358187" cy="1306513"/>
            <a:chOff x="1104" y="1200"/>
            <a:chExt cx="3504" cy="823"/>
          </a:xfrm>
        </p:grpSpPr>
        <p:sp>
          <p:nvSpPr>
            <p:cNvPr id="63492" name="AutoShape 4"/>
            <p:cNvSpPr>
              <a:spLocks noChangeArrowheads="1"/>
            </p:cNvSpPr>
            <p:nvPr/>
          </p:nvSpPr>
          <p:spPr bwMode="gray">
            <a:xfrm>
              <a:off x="1104" y="1200"/>
              <a:ext cx="3504" cy="823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>
                    <a:gamma/>
                    <a:tint val="51373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22544" name="AutoShape 5"/>
            <p:cNvSpPr>
              <a:spLocks noChangeArrowheads="1"/>
            </p:cNvSpPr>
            <p:nvPr/>
          </p:nvSpPr>
          <p:spPr bwMode="gray">
            <a:xfrm>
              <a:off x="1181" y="1276"/>
              <a:ext cx="522" cy="673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rgbClr val="0066CC"/>
                </a:gs>
                <a:gs pos="100000">
                  <a:srgbClr val="00478E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3494" name="Freeform 6"/>
            <p:cNvSpPr>
              <a:spLocks/>
            </p:cNvSpPr>
            <p:nvPr/>
          </p:nvSpPr>
          <p:spPr bwMode="gray">
            <a:xfrm>
              <a:off x="1223" y="1319"/>
              <a:ext cx="337" cy="337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rgbClr val="0066CC">
                    <a:gamma/>
                    <a:tint val="54510"/>
                    <a:invGamma/>
                  </a:srgbClr>
                </a:gs>
                <a:gs pos="50000">
                  <a:srgbClr val="0066CC">
                    <a:alpha val="0"/>
                  </a:srgbClr>
                </a:gs>
                <a:gs pos="100000">
                  <a:srgbClr val="0066CC">
                    <a:gamma/>
                    <a:tint val="54510"/>
                    <a:invGamma/>
                  </a:srgb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63495" name="Text Box 7"/>
            <p:cNvSpPr txBox="1">
              <a:spLocks noChangeArrowheads="1"/>
            </p:cNvSpPr>
            <p:nvPr/>
          </p:nvSpPr>
          <p:spPr bwMode="gray">
            <a:xfrm>
              <a:off x="1344" y="1440"/>
              <a:ext cx="161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ru-RU" sz="28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+mn-cs"/>
                </a:rPr>
                <a:t>1</a:t>
              </a:r>
              <a:endPara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endParaRPr>
            </a:p>
          </p:txBody>
        </p:sp>
        <p:sp>
          <p:nvSpPr>
            <p:cNvPr id="22549" name="Text Box 8"/>
            <p:cNvSpPr txBox="1">
              <a:spLocks noChangeArrowheads="1"/>
            </p:cNvSpPr>
            <p:nvPr/>
          </p:nvSpPr>
          <p:spPr bwMode="gray">
            <a:xfrm>
              <a:off x="1823" y="1327"/>
              <a:ext cx="2701" cy="4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ru-RU" sz="2000" b="1">
                  <a:solidFill>
                    <a:srgbClr val="000000"/>
                  </a:solidFill>
                </a:rPr>
                <a:t>После классной и домашней работы следует отступить 2 строчки (пишем на третьей)</a:t>
              </a:r>
              <a:endParaRPr lang="en-US" sz="2000">
                <a:solidFill>
                  <a:srgbClr val="000000"/>
                </a:solidFill>
              </a:endParaRPr>
            </a:p>
          </p:txBody>
        </p:sp>
      </p:grpSp>
      <p:grpSp>
        <p:nvGrpSpPr>
          <p:cNvPr id="22531" name="Group 9"/>
          <p:cNvGrpSpPr>
            <a:grpSpLocks/>
          </p:cNvGrpSpPr>
          <p:nvPr/>
        </p:nvGrpSpPr>
        <p:grpSpPr bwMode="auto">
          <a:xfrm>
            <a:off x="357188" y="3348038"/>
            <a:ext cx="8358187" cy="1306512"/>
            <a:chOff x="1104" y="2109"/>
            <a:chExt cx="3504" cy="823"/>
          </a:xfrm>
        </p:grpSpPr>
        <p:sp>
          <p:nvSpPr>
            <p:cNvPr id="63498" name="AutoShape 10"/>
            <p:cNvSpPr>
              <a:spLocks noChangeArrowheads="1"/>
            </p:cNvSpPr>
            <p:nvPr/>
          </p:nvSpPr>
          <p:spPr bwMode="gray">
            <a:xfrm>
              <a:off x="1104" y="2109"/>
              <a:ext cx="3504" cy="823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>
                    <a:gamma/>
                    <a:tint val="51373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22539" name="AutoShape 11"/>
            <p:cNvSpPr>
              <a:spLocks noChangeArrowheads="1"/>
            </p:cNvSpPr>
            <p:nvPr/>
          </p:nvSpPr>
          <p:spPr bwMode="gray">
            <a:xfrm>
              <a:off x="1181" y="2185"/>
              <a:ext cx="497" cy="673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rgbClr val="009999"/>
                </a:gs>
                <a:gs pos="100000">
                  <a:srgbClr val="006B6B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2540" name="Freeform 12"/>
            <p:cNvSpPr>
              <a:spLocks/>
            </p:cNvSpPr>
            <p:nvPr/>
          </p:nvSpPr>
          <p:spPr bwMode="gray">
            <a:xfrm>
              <a:off x="1223" y="2228"/>
              <a:ext cx="337" cy="337"/>
            </a:xfrm>
            <a:custGeom>
              <a:avLst/>
              <a:gdLst>
                <a:gd name="T0" fmla="*/ 21 w 596"/>
                <a:gd name="T1" fmla="*/ 0 h 598"/>
                <a:gd name="T2" fmla="*/ 0 w 596"/>
                <a:gd name="T3" fmla="*/ 21 h 598"/>
                <a:gd name="T4" fmla="*/ 0 w 596"/>
                <a:gd name="T5" fmla="*/ 105 h 598"/>
                <a:gd name="T6" fmla="*/ 29 w 596"/>
                <a:gd name="T7" fmla="*/ 31 h 598"/>
                <a:gd name="T8" fmla="*/ 106 w 596"/>
                <a:gd name="T9" fmla="*/ 0 h 598"/>
                <a:gd name="T10" fmla="*/ 21 w 596"/>
                <a:gd name="T11" fmla="*/ 0 h 59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6"/>
                <a:gd name="T19" fmla="*/ 0 h 598"/>
                <a:gd name="T20" fmla="*/ 596 w 596"/>
                <a:gd name="T21" fmla="*/ 598 h 59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rgbClr val="93D4D4"/>
                </a:gs>
                <a:gs pos="100000">
                  <a:srgbClr val="009999">
                    <a:alpha val="0"/>
                  </a:srgb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3501" name="Text Box 13"/>
            <p:cNvSpPr txBox="1">
              <a:spLocks noChangeArrowheads="1"/>
            </p:cNvSpPr>
            <p:nvPr/>
          </p:nvSpPr>
          <p:spPr bwMode="gray">
            <a:xfrm>
              <a:off x="1353" y="2340"/>
              <a:ext cx="163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ru-RU" sz="28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+mn-cs"/>
                </a:rPr>
                <a:t>2</a:t>
              </a:r>
              <a:endPara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endParaRPr>
            </a:p>
          </p:txBody>
        </p:sp>
        <p:sp>
          <p:nvSpPr>
            <p:cNvPr id="22542" name="Text Box 14"/>
            <p:cNvSpPr txBox="1">
              <a:spLocks noChangeArrowheads="1"/>
            </p:cNvSpPr>
            <p:nvPr/>
          </p:nvSpPr>
          <p:spPr bwMode="gray">
            <a:xfrm>
              <a:off x="1948" y="2221"/>
              <a:ext cx="2576" cy="4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ru-RU" sz="2000" b="1">
                  <a:solidFill>
                    <a:srgbClr val="000000"/>
                  </a:solidFill>
                </a:rPr>
                <a:t>При оформлении красной строки делается отступ вправо не менее 2 см (два пальца)</a:t>
              </a:r>
              <a:endParaRPr lang="en-US" sz="2000">
                <a:solidFill>
                  <a:srgbClr val="000000"/>
                </a:solidFill>
              </a:endParaRPr>
            </a:p>
          </p:txBody>
        </p:sp>
      </p:grpSp>
      <p:grpSp>
        <p:nvGrpSpPr>
          <p:cNvPr id="22532" name="Group 15"/>
          <p:cNvGrpSpPr>
            <a:grpSpLocks/>
          </p:cNvGrpSpPr>
          <p:nvPr/>
        </p:nvGrpSpPr>
        <p:grpSpPr bwMode="auto">
          <a:xfrm>
            <a:off x="357188" y="4808538"/>
            <a:ext cx="8429625" cy="1306512"/>
            <a:chOff x="1104" y="3029"/>
            <a:chExt cx="3504" cy="823"/>
          </a:xfrm>
        </p:grpSpPr>
        <p:sp>
          <p:nvSpPr>
            <p:cNvPr id="63504" name="AutoShape 16"/>
            <p:cNvSpPr>
              <a:spLocks noChangeArrowheads="1"/>
            </p:cNvSpPr>
            <p:nvPr/>
          </p:nvSpPr>
          <p:spPr bwMode="gray">
            <a:xfrm>
              <a:off x="1104" y="3029"/>
              <a:ext cx="3504" cy="823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>
                    <a:gamma/>
                    <a:tint val="51373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22534" name="AutoShape 17"/>
            <p:cNvSpPr>
              <a:spLocks noChangeArrowheads="1"/>
            </p:cNvSpPr>
            <p:nvPr/>
          </p:nvSpPr>
          <p:spPr bwMode="gray">
            <a:xfrm>
              <a:off x="1181" y="3105"/>
              <a:ext cx="497" cy="673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rgbClr val="EC941E"/>
                </a:gs>
                <a:gs pos="100000">
                  <a:srgbClr val="A56715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2535" name="Freeform 18"/>
            <p:cNvSpPr>
              <a:spLocks/>
            </p:cNvSpPr>
            <p:nvPr/>
          </p:nvSpPr>
          <p:spPr bwMode="gray">
            <a:xfrm>
              <a:off x="1223" y="3148"/>
              <a:ext cx="337" cy="337"/>
            </a:xfrm>
            <a:custGeom>
              <a:avLst/>
              <a:gdLst>
                <a:gd name="T0" fmla="*/ 21 w 596"/>
                <a:gd name="T1" fmla="*/ 0 h 598"/>
                <a:gd name="T2" fmla="*/ 0 w 596"/>
                <a:gd name="T3" fmla="*/ 21 h 598"/>
                <a:gd name="T4" fmla="*/ 0 w 596"/>
                <a:gd name="T5" fmla="*/ 105 h 598"/>
                <a:gd name="T6" fmla="*/ 29 w 596"/>
                <a:gd name="T7" fmla="*/ 31 h 598"/>
                <a:gd name="T8" fmla="*/ 106 w 596"/>
                <a:gd name="T9" fmla="*/ 0 h 598"/>
                <a:gd name="T10" fmla="*/ 21 w 596"/>
                <a:gd name="T11" fmla="*/ 0 h 59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6"/>
                <a:gd name="T19" fmla="*/ 0 h 598"/>
                <a:gd name="T20" fmla="*/ 596 w 596"/>
                <a:gd name="T21" fmla="*/ 598 h 59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rgbClr val="F6CB92"/>
                </a:gs>
                <a:gs pos="100000">
                  <a:srgbClr val="EC941E">
                    <a:alpha val="0"/>
                  </a:srgb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3507" name="Text Box 19"/>
            <p:cNvSpPr txBox="1">
              <a:spLocks noChangeArrowheads="1"/>
            </p:cNvSpPr>
            <p:nvPr/>
          </p:nvSpPr>
          <p:spPr bwMode="gray">
            <a:xfrm>
              <a:off x="1383" y="3285"/>
              <a:ext cx="163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ru-RU" sz="28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+mn-cs"/>
                </a:rPr>
                <a:t>3</a:t>
              </a:r>
              <a:endPara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endParaRPr>
            </a:p>
          </p:txBody>
        </p:sp>
        <p:sp>
          <p:nvSpPr>
            <p:cNvPr id="22537" name="Text Box 20"/>
            <p:cNvSpPr txBox="1">
              <a:spLocks noChangeArrowheads="1"/>
            </p:cNvSpPr>
            <p:nvPr/>
          </p:nvSpPr>
          <p:spPr bwMode="gray">
            <a:xfrm>
              <a:off x="1948" y="3141"/>
              <a:ext cx="2576" cy="64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ru-RU" sz="2000" b="1">
                  <a:solidFill>
                    <a:srgbClr val="000000"/>
                  </a:solidFill>
                </a:rPr>
                <a:t>Соблюдение красной строки требуется с первого класса при оформлении текстов, начала нового вида работы</a:t>
              </a:r>
              <a:endParaRPr lang="en-US" sz="2000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7572375" cy="563563"/>
          </a:xfrm>
        </p:spPr>
        <p:txBody>
          <a:bodyPr/>
          <a:lstStyle/>
          <a:p>
            <a:pPr algn="ctr" eaLnBrk="1" hangingPunct="1"/>
            <a:r>
              <a:rPr lang="ru-RU" smtClean="0"/>
              <a:t>Оформление письменных работ по русскому языку</a:t>
            </a:r>
            <a:r>
              <a:rPr lang="en-US" smtClean="0"/>
              <a:t> </a:t>
            </a:r>
            <a:endParaRPr lang="en-US" sz="1800" smtClean="0"/>
          </a:p>
        </p:txBody>
      </p:sp>
      <p:grpSp>
        <p:nvGrpSpPr>
          <p:cNvPr id="23554" name="Group 3"/>
          <p:cNvGrpSpPr>
            <a:grpSpLocks/>
          </p:cNvGrpSpPr>
          <p:nvPr/>
        </p:nvGrpSpPr>
        <p:grpSpPr bwMode="auto">
          <a:xfrm>
            <a:off x="357188" y="1928813"/>
            <a:ext cx="8358187" cy="1306512"/>
            <a:chOff x="1104" y="1215"/>
            <a:chExt cx="3504" cy="823"/>
          </a:xfrm>
        </p:grpSpPr>
        <p:sp>
          <p:nvSpPr>
            <p:cNvPr id="63492" name="AutoShape 4"/>
            <p:cNvSpPr>
              <a:spLocks noChangeArrowheads="1"/>
            </p:cNvSpPr>
            <p:nvPr/>
          </p:nvSpPr>
          <p:spPr bwMode="gray">
            <a:xfrm>
              <a:off x="1104" y="1215"/>
              <a:ext cx="3504" cy="823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>
                    <a:gamma/>
                    <a:tint val="51373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23568" name="AutoShape 5"/>
            <p:cNvSpPr>
              <a:spLocks noChangeArrowheads="1"/>
            </p:cNvSpPr>
            <p:nvPr/>
          </p:nvSpPr>
          <p:spPr bwMode="gray">
            <a:xfrm>
              <a:off x="1181" y="1276"/>
              <a:ext cx="522" cy="673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rgbClr val="0066CC"/>
                </a:gs>
                <a:gs pos="100000">
                  <a:srgbClr val="00478E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3494" name="Freeform 6"/>
            <p:cNvSpPr>
              <a:spLocks/>
            </p:cNvSpPr>
            <p:nvPr/>
          </p:nvSpPr>
          <p:spPr bwMode="gray">
            <a:xfrm>
              <a:off x="1223" y="1319"/>
              <a:ext cx="337" cy="337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rgbClr val="0066CC">
                    <a:gamma/>
                    <a:tint val="54510"/>
                    <a:invGamma/>
                  </a:srgbClr>
                </a:gs>
                <a:gs pos="50000">
                  <a:srgbClr val="0066CC">
                    <a:alpha val="0"/>
                  </a:srgbClr>
                </a:gs>
                <a:gs pos="100000">
                  <a:srgbClr val="0066CC">
                    <a:gamma/>
                    <a:tint val="54510"/>
                    <a:invGamma/>
                  </a:srgb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63495" name="Text Box 7"/>
            <p:cNvSpPr txBox="1">
              <a:spLocks noChangeArrowheads="1"/>
            </p:cNvSpPr>
            <p:nvPr/>
          </p:nvSpPr>
          <p:spPr bwMode="gray">
            <a:xfrm>
              <a:off x="1344" y="1440"/>
              <a:ext cx="161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ru-RU" sz="28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+mn-cs"/>
                </a:rPr>
                <a:t>4</a:t>
              </a:r>
              <a:endPara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endParaRPr>
            </a:p>
          </p:txBody>
        </p:sp>
        <p:sp>
          <p:nvSpPr>
            <p:cNvPr id="23573" name="Text Box 8"/>
            <p:cNvSpPr txBox="1">
              <a:spLocks noChangeArrowheads="1"/>
            </p:cNvSpPr>
            <p:nvPr/>
          </p:nvSpPr>
          <p:spPr bwMode="gray">
            <a:xfrm>
              <a:off x="1823" y="1440"/>
              <a:ext cx="2701" cy="25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ru-RU" sz="2000" b="1">
                  <a:solidFill>
                    <a:srgbClr val="000000"/>
                  </a:solidFill>
                </a:rPr>
                <a:t>В ходе работы строчки не пропускаются </a:t>
              </a:r>
              <a:endParaRPr lang="en-US" sz="2000">
                <a:solidFill>
                  <a:srgbClr val="000000"/>
                </a:solidFill>
              </a:endParaRPr>
            </a:p>
          </p:txBody>
        </p:sp>
      </p:grpSp>
      <p:grpSp>
        <p:nvGrpSpPr>
          <p:cNvPr id="23555" name="Group 9"/>
          <p:cNvGrpSpPr>
            <a:grpSpLocks/>
          </p:cNvGrpSpPr>
          <p:nvPr/>
        </p:nvGrpSpPr>
        <p:grpSpPr bwMode="auto">
          <a:xfrm>
            <a:off x="428625" y="3429000"/>
            <a:ext cx="8286750" cy="1306513"/>
            <a:chOff x="1104" y="2109"/>
            <a:chExt cx="3504" cy="823"/>
          </a:xfrm>
        </p:grpSpPr>
        <p:sp>
          <p:nvSpPr>
            <p:cNvPr id="63498" name="AutoShape 10"/>
            <p:cNvSpPr>
              <a:spLocks noChangeArrowheads="1"/>
            </p:cNvSpPr>
            <p:nvPr/>
          </p:nvSpPr>
          <p:spPr bwMode="gray">
            <a:xfrm>
              <a:off x="1104" y="2109"/>
              <a:ext cx="3504" cy="823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>
                    <a:gamma/>
                    <a:tint val="51373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23563" name="AutoShape 11"/>
            <p:cNvSpPr>
              <a:spLocks noChangeArrowheads="1"/>
            </p:cNvSpPr>
            <p:nvPr/>
          </p:nvSpPr>
          <p:spPr bwMode="gray">
            <a:xfrm>
              <a:off x="1181" y="2185"/>
              <a:ext cx="497" cy="673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rgbClr val="009999"/>
                </a:gs>
                <a:gs pos="100000">
                  <a:srgbClr val="006B6B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564" name="Freeform 12"/>
            <p:cNvSpPr>
              <a:spLocks/>
            </p:cNvSpPr>
            <p:nvPr/>
          </p:nvSpPr>
          <p:spPr bwMode="gray">
            <a:xfrm>
              <a:off x="1223" y="2228"/>
              <a:ext cx="337" cy="337"/>
            </a:xfrm>
            <a:custGeom>
              <a:avLst/>
              <a:gdLst>
                <a:gd name="T0" fmla="*/ 21 w 596"/>
                <a:gd name="T1" fmla="*/ 0 h 598"/>
                <a:gd name="T2" fmla="*/ 0 w 596"/>
                <a:gd name="T3" fmla="*/ 21 h 598"/>
                <a:gd name="T4" fmla="*/ 0 w 596"/>
                <a:gd name="T5" fmla="*/ 105 h 598"/>
                <a:gd name="T6" fmla="*/ 29 w 596"/>
                <a:gd name="T7" fmla="*/ 31 h 598"/>
                <a:gd name="T8" fmla="*/ 106 w 596"/>
                <a:gd name="T9" fmla="*/ 0 h 598"/>
                <a:gd name="T10" fmla="*/ 21 w 596"/>
                <a:gd name="T11" fmla="*/ 0 h 59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6"/>
                <a:gd name="T19" fmla="*/ 0 h 598"/>
                <a:gd name="T20" fmla="*/ 596 w 596"/>
                <a:gd name="T21" fmla="*/ 598 h 59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rgbClr val="93D4D4"/>
                </a:gs>
                <a:gs pos="100000">
                  <a:srgbClr val="009999">
                    <a:alpha val="0"/>
                  </a:srgb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3501" name="Text Box 13"/>
            <p:cNvSpPr txBox="1">
              <a:spLocks noChangeArrowheads="1"/>
            </p:cNvSpPr>
            <p:nvPr/>
          </p:nvSpPr>
          <p:spPr bwMode="gray">
            <a:xfrm>
              <a:off x="1353" y="2340"/>
              <a:ext cx="163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ru-RU" sz="28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+mn-cs"/>
                </a:rPr>
                <a:t>5</a:t>
              </a:r>
              <a:endPara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endParaRPr>
            </a:p>
          </p:txBody>
        </p:sp>
        <p:sp>
          <p:nvSpPr>
            <p:cNvPr id="23566" name="Text Box 14"/>
            <p:cNvSpPr txBox="1">
              <a:spLocks noChangeArrowheads="1"/>
            </p:cNvSpPr>
            <p:nvPr/>
          </p:nvSpPr>
          <p:spPr bwMode="gray">
            <a:xfrm>
              <a:off x="1948" y="2221"/>
              <a:ext cx="2576" cy="64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ru-RU" sz="2000" b="1">
                  <a:solidFill>
                    <a:srgbClr val="000000"/>
                  </a:solidFill>
                </a:rPr>
                <a:t>Новая страница начинается с самой верхней строки, дописывается до конца страницы, включая последнюю строку </a:t>
              </a:r>
              <a:endParaRPr lang="en-US" sz="2000">
                <a:solidFill>
                  <a:srgbClr val="000000"/>
                </a:solidFill>
              </a:endParaRPr>
            </a:p>
          </p:txBody>
        </p:sp>
      </p:grpSp>
      <p:grpSp>
        <p:nvGrpSpPr>
          <p:cNvPr id="23556" name="Group 15"/>
          <p:cNvGrpSpPr>
            <a:grpSpLocks/>
          </p:cNvGrpSpPr>
          <p:nvPr/>
        </p:nvGrpSpPr>
        <p:grpSpPr bwMode="auto">
          <a:xfrm>
            <a:off x="500063" y="4929188"/>
            <a:ext cx="8286750" cy="1306512"/>
            <a:chOff x="1104" y="3029"/>
            <a:chExt cx="3504" cy="823"/>
          </a:xfrm>
        </p:grpSpPr>
        <p:sp>
          <p:nvSpPr>
            <p:cNvPr id="63504" name="AutoShape 16"/>
            <p:cNvSpPr>
              <a:spLocks noChangeArrowheads="1"/>
            </p:cNvSpPr>
            <p:nvPr/>
          </p:nvSpPr>
          <p:spPr bwMode="gray">
            <a:xfrm>
              <a:off x="1104" y="3029"/>
              <a:ext cx="3504" cy="823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>
                    <a:gamma/>
                    <a:tint val="51373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23558" name="AutoShape 17"/>
            <p:cNvSpPr>
              <a:spLocks noChangeArrowheads="1"/>
            </p:cNvSpPr>
            <p:nvPr/>
          </p:nvSpPr>
          <p:spPr bwMode="gray">
            <a:xfrm>
              <a:off x="1181" y="3105"/>
              <a:ext cx="497" cy="673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rgbClr val="EC941E"/>
                </a:gs>
                <a:gs pos="100000">
                  <a:srgbClr val="A56715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559" name="Freeform 18"/>
            <p:cNvSpPr>
              <a:spLocks/>
            </p:cNvSpPr>
            <p:nvPr/>
          </p:nvSpPr>
          <p:spPr bwMode="gray">
            <a:xfrm>
              <a:off x="1223" y="3148"/>
              <a:ext cx="337" cy="337"/>
            </a:xfrm>
            <a:custGeom>
              <a:avLst/>
              <a:gdLst>
                <a:gd name="T0" fmla="*/ 21 w 596"/>
                <a:gd name="T1" fmla="*/ 0 h 598"/>
                <a:gd name="T2" fmla="*/ 0 w 596"/>
                <a:gd name="T3" fmla="*/ 21 h 598"/>
                <a:gd name="T4" fmla="*/ 0 w 596"/>
                <a:gd name="T5" fmla="*/ 105 h 598"/>
                <a:gd name="T6" fmla="*/ 29 w 596"/>
                <a:gd name="T7" fmla="*/ 31 h 598"/>
                <a:gd name="T8" fmla="*/ 106 w 596"/>
                <a:gd name="T9" fmla="*/ 0 h 598"/>
                <a:gd name="T10" fmla="*/ 21 w 596"/>
                <a:gd name="T11" fmla="*/ 0 h 59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6"/>
                <a:gd name="T19" fmla="*/ 0 h 598"/>
                <a:gd name="T20" fmla="*/ 596 w 596"/>
                <a:gd name="T21" fmla="*/ 598 h 59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rgbClr val="F6CB92"/>
                </a:gs>
                <a:gs pos="100000">
                  <a:srgbClr val="EC941E">
                    <a:alpha val="0"/>
                  </a:srgb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3507" name="Text Box 19"/>
            <p:cNvSpPr txBox="1">
              <a:spLocks noChangeArrowheads="1"/>
            </p:cNvSpPr>
            <p:nvPr/>
          </p:nvSpPr>
          <p:spPr bwMode="gray">
            <a:xfrm>
              <a:off x="1346" y="3285"/>
              <a:ext cx="162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defRPr/>
              </a:pPr>
              <a:r>
                <a:rPr lang="ru-RU" sz="28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+mn-cs"/>
                </a:rPr>
                <a:t>6</a:t>
              </a:r>
              <a:endPara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endParaRPr>
            </a:p>
          </p:txBody>
        </p:sp>
        <p:sp>
          <p:nvSpPr>
            <p:cNvPr id="23561" name="Text Box 20"/>
            <p:cNvSpPr txBox="1">
              <a:spLocks noChangeArrowheads="1"/>
            </p:cNvSpPr>
            <p:nvPr/>
          </p:nvSpPr>
          <p:spPr bwMode="gray">
            <a:xfrm>
              <a:off x="1948" y="3141"/>
              <a:ext cx="2576" cy="64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ru-RU" sz="2000" b="1">
                  <a:solidFill>
                    <a:srgbClr val="000000"/>
                  </a:solidFill>
                </a:rPr>
                <a:t>Слева при оформлении каждой строки отступается от края не более 0,5 см. Справа строка дописывается до конца.</a:t>
              </a:r>
              <a:endParaRPr lang="en-US" sz="2000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7572375" cy="563563"/>
          </a:xfrm>
        </p:spPr>
        <p:txBody>
          <a:bodyPr/>
          <a:lstStyle/>
          <a:p>
            <a:pPr algn="ctr" eaLnBrk="1" hangingPunct="1"/>
            <a:r>
              <a:rPr lang="ru-RU" smtClean="0"/>
              <a:t>Оформление письменных работ по русскому языку</a:t>
            </a:r>
            <a:r>
              <a:rPr lang="en-US" smtClean="0"/>
              <a:t> </a:t>
            </a:r>
            <a:endParaRPr lang="en-US" sz="1800" smtClean="0"/>
          </a:p>
        </p:txBody>
      </p:sp>
      <p:grpSp>
        <p:nvGrpSpPr>
          <p:cNvPr id="24578" name="Group 3"/>
          <p:cNvGrpSpPr>
            <a:grpSpLocks/>
          </p:cNvGrpSpPr>
          <p:nvPr/>
        </p:nvGrpSpPr>
        <p:grpSpPr bwMode="auto">
          <a:xfrm>
            <a:off x="357188" y="1428750"/>
            <a:ext cx="8358187" cy="1306513"/>
            <a:chOff x="1104" y="1200"/>
            <a:chExt cx="3504" cy="823"/>
          </a:xfrm>
        </p:grpSpPr>
        <p:sp>
          <p:nvSpPr>
            <p:cNvPr id="63492" name="AutoShape 4"/>
            <p:cNvSpPr>
              <a:spLocks noChangeArrowheads="1"/>
            </p:cNvSpPr>
            <p:nvPr/>
          </p:nvSpPr>
          <p:spPr bwMode="gray">
            <a:xfrm>
              <a:off x="1104" y="1200"/>
              <a:ext cx="3504" cy="823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>
                    <a:gamma/>
                    <a:tint val="51373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24592" name="AutoShape 5"/>
            <p:cNvSpPr>
              <a:spLocks noChangeArrowheads="1"/>
            </p:cNvSpPr>
            <p:nvPr/>
          </p:nvSpPr>
          <p:spPr bwMode="gray">
            <a:xfrm>
              <a:off x="1181" y="1276"/>
              <a:ext cx="522" cy="673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rgbClr val="0066CC"/>
                </a:gs>
                <a:gs pos="100000">
                  <a:srgbClr val="00478E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3494" name="Freeform 6"/>
            <p:cNvSpPr>
              <a:spLocks/>
            </p:cNvSpPr>
            <p:nvPr/>
          </p:nvSpPr>
          <p:spPr bwMode="gray">
            <a:xfrm>
              <a:off x="1223" y="1319"/>
              <a:ext cx="337" cy="337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rgbClr val="0066CC">
                    <a:gamma/>
                    <a:tint val="54510"/>
                    <a:invGamma/>
                  </a:srgbClr>
                </a:gs>
                <a:gs pos="50000">
                  <a:srgbClr val="0066CC">
                    <a:alpha val="0"/>
                  </a:srgbClr>
                </a:gs>
                <a:gs pos="100000">
                  <a:srgbClr val="0066CC">
                    <a:gamma/>
                    <a:tint val="54510"/>
                    <a:invGamma/>
                  </a:srgb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63495" name="Text Box 7"/>
            <p:cNvSpPr txBox="1">
              <a:spLocks noChangeArrowheads="1"/>
            </p:cNvSpPr>
            <p:nvPr/>
          </p:nvSpPr>
          <p:spPr bwMode="gray">
            <a:xfrm>
              <a:off x="1344" y="1440"/>
              <a:ext cx="161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ru-RU" sz="28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+mn-cs"/>
                </a:rPr>
                <a:t>7</a:t>
              </a:r>
              <a:endPara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endParaRPr>
            </a:p>
          </p:txBody>
        </p:sp>
        <p:sp>
          <p:nvSpPr>
            <p:cNvPr id="24597" name="Text Box 8"/>
            <p:cNvSpPr txBox="1">
              <a:spLocks noChangeArrowheads="1"/>
            </p:cNvSpPr>
            <p:nvPr/>
          </p:nvSpPr>
          <p:spPr bwMode="gray">
            <a:xfrm>
              <a:off x="1823" y="1395"/>
              <a:ext cx="2701" cy="25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ru-RU" sz="2000" b="1">
                  <a:solidFill>
                    <a:srgbClr val="000000"/>
                  </a:solidFill>
                </a:rPr>
                <a:t>Использование правил переноса обязательно </a:t>
              </a:r>
              <a:endParaRPr lang="en-US" sz="2000">
                <a:solidFill>
                  <a:srgbClr val="000000"/>
                </a:solidFill>
              </a:endParaRPr>
            </a:p>
          </p:txBody>
        </p:sp>
      </p:grpSp>
      <p:grpSp>
        <p:nvGrpSpPr>
          <p:cNvPr id="24579" name="Group 9"/>
          <p:cNvGrpSpPr>
            <a:grpSpLocks/>
          </p:cNvGrpSpPr>
          <p:nvPr/>
        </p:nvGrpSpPr>
        <p:grpSpPr bwMode="auto">
          <a:xfrm>
            <a:off x="357188" y="3000375"/>
            <a:ext cx="8286750" cy="1306513"/>
            <a:chOff x="1104" y="2109"/>
            <a:chExt cx="3504" cy="823"/>
          </a:xfrm>
        </p:grpSpPr>
        <p:sp>
          <p:nvSpPr>
            <p:cNvPr id="63498" name="AutoShape 10"/>
            <p:cNvSpPr>
              <a:spLocks noChangeArrowheads="1"/>
            </p:cNvSpPr>
            <p:nvPr/>
          </p:nvSpPr>
          <p:spPr bwMode="gray">
            <a:xfrm>
              <a:off x="1104" y="2109"/>
              <a:ext cx="3504" cy="823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>
                    <a:gamma/>
                    <a:tint val="51373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24587" name="AutoShape 11"/>
            <p:cNvSpPr>
              <a:spLocks noChangeArrowheads="1"/>
            </p:cNvSpPr>
            <p:nvPr/>
          </p:nvSpPr>
          <p:spPr bwMode="gray">
            <a:xfrm>
              <a:off x="1181" y="2185"/>
              <a:ext cx="497" cy="673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rgbClr val="009999"/>
                </a:gs>
                <a:gs pos="100000">
                  <a:srgbClr val="006B6B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588" name="Freeform 12"/>
            <p:cNvSpPr>
              <a:spLocks/>
            </p:cNvSpPr>
            <p:nvPr/>
          </p:nvSpPr>
          <p:spPr bwMode="gray">
            <a:xfrm>
              <a:off x="1223" y="2228"/>
              <a:ext cx="337" cy="337"/>
            </a:xfrm>
            <a:custGeom>
              <a:avLst/>
              <a:gdLst>
                <a:gd name="T0" fmla="*/ 21 w 596"/>
                <a:gd name="T1" fmla="*/ 0 h 598"/>
                <a:gd name="T2" fmla="*/ 0 w 596"/>
                <a:gd name="T3" fmla="*/ 21 h 598"/>
                <a:gd name="T4" fmla="*/ 0 w 596"/>
                <a:gd name="T5" fmla="*/ 105 h 598"/>
                <a:gd name="T6" fmla="*/ 29 w 596"/>
                <a:gd name="T7" fmla="*/ 31 h 598"/>
                <a:gd name="T8" fmla="*/ 106 w 596"/>
                <a:gd name="T9" fmla="*/ 0 h 598"/>
                <a:gd name="T10" fmla="*/ 21 w 596"/>
                <a:gd name="T11" fmla="*/ 0 h 59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6"/>
                <a:gd name="T19" fmla="*/ 0 h 598"/>
                <a:gd name="T20" fmla="*/ 596 w 596"/>
                <a:gd name="T21" fmla="*/ 598 h 59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rgbClr val="93D4D4"/>
                </a:gs>
                <a:gs pos="100000">
                  <a:srgbClr val="009999">
                    <a:alpha val="0"/>
                  </a:srgb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3501" name="Text Box 13"/>
            <p:cNvSpPr txBox="1">
              <a:spLocks noChangeArrowheads="1"/>
            </p:cNvSpPr>
            <p:nvPr/>
          </p:nvSpPr>
          <p:spPr bwMode="gray">
            <a:xfrm>
              <a:off x="1353" y="2340"/>
              <a:ext cx="163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ru-RU" sz="28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+mn-cs"/>
                </a:rPr>
                <a:t>8</a:t>
              </a:r>
              <a:endPara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endParaRPr>
            </a:p>
          </p:txBody>
        </p:sp>
        <p:sp>
          <p:nvSpPr>
            <p:cNvPr id="24590" name="Text Box 14"/>
            <p:cNvSpPr txBox="1">
              <a:spLocks noChangeArrowheads="1"/>
            </p:cNvSpPr>
            <p:nvPr/>
          </p:nvSpPr>
          <p:spPr bwMode="gray">
            <a:xfrm>
              <a:off x="1948" y="2221"/>
              <a:ext cx="2576" cy="4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ru-RU" sz="2000" b="1">
                  <a:solidFill>
                    <a:srgbClr val="000000"/>
                  </a:solidFill>
                </a:rPr>
                <a:t>Не допускается необоснованное наличие пустых мест на строке </a:t>
              </a:r>
              <a:endParaRPr lang="en-US" sz="2000">
                <a:solidFill>
                  <a:srgbClr val="000000"/>
                </a:solidFill>
              </a:endParaRPr>
            </a:p>
          </p:txBody>
        </p:sp>
      </p:grpSp>
      <p:grpSp>
        <p:nvGrpSpPr>
          <p:cNvPr id="24580" name="Group 15"/>
          <p:cNvGrpSpPr>
            <a:grpSpLocks/>
          </p:cNvGrpSpPr>
          <p:nvPr/>
        </p:nvGrpSpPr>
        <p:grpSpPr bwMode="auto">
          <a:xfrm>
            <a:off x="357188" y="4500563"/>
            <a:ext cx="8358187" cy="2357437"/>
            <a:chOff x="1104" y="3029"/>
            <a:chExt cx="3534" cy="982"/>
          </a:xfrm>
        </p:grpSpPr>
        <p:sp>
          <p:nvSpPr>
            <p:cNvPr id="63504" name="AutoShape 16"/>
            <p:cNvSpPr>
              <a:spLocks noChangeArrowheads="1"/>
            </p:cNvSpPr>
            <p:nvPr/>
          </p:nvSpPr>
          <p:spPr bwMode="gray">
            <a:xfrm>
              <a:off x="1104" y="3029"/>
              <a:ext cx="3534" cy="982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>
                    <a:gamma/>
                    <a:tint val="51373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24582" name="AutoShape 17"/>
            <p:cNvSpPr>
              <a:spLocks noChangeArrowheads="1"/>
            </p:cNvSpPr>
            <p:nvPr/>
          </p:nvSpPr>
          <p:spPr bwMode="gray">
            <a:xfrm>
              <a:off x="1181" y="3105"/>
              <a:ext cx="497" cy="673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rgbClr val="EC941E"/>
                </a:gs>
                <a:gs pos="100000">
                  <a:srgbClr val="A56715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583" name="Freeform 18"/>
            <p:cNvSpPr>
              <a:spLocks/>
            </p:cNvSpPr>
            <p:nvPr/>
          </p:nvSpPr>
          <p:spPr bwMode="gray">
            <a:xfrm>
              <a:off x="1223" y="3148"/>
              <a:ext cx="337" cy="337"/>
            </a:xfrm>
            <a:custGeom>
              <a:avLst/>
              <a:gdLst>
                <a:gd name="T0" fmla="*/ 21 w 596"/>
                <a:gd name="T1" fmla="*/ 0 h 598"/>
                <a:gd name="T2" fmla="*/ 0 w 596"/>
                <a:gd name="T3" fmla="*/ 21 h 598"/>
                <a:gd name="T4" fmla="*/ 0 w 596"/>
                <a:gd name="T5" fmla="*/ 105 h 598"/>
                <a:gd name="T6" fmla="*/ 29 w 596"/>
                <a:gd name="T7" fmla="*/ 31 h 598"/>
                <a:gd name="T8" fmla="*/ 106 w 596"/>
                <a:gd name="T9" fmla="*/ 0 h 598"/>
                <a:gd name="T10" fmla="*/ 21 w 596"/>
                <a:gd name="T11" fmla="*/ 0 h 59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6"/>
                <a:gd name="T19" fmla="*/ 0 h 598"/>
                <a:gd name="T20" fmla="*/ 596 w 596"/>
                <a:gd name="T21" fmla="*/ 598 h 59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rgbClr val="F6CB92"/>
                </a:gs>
                <a:gs pos="100000">
                  <a:srgbClr val="EC941E">
                    <a:alpha val="0"/>
                  </a:srgb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3507" name="Text Box 19"/>
            <p:cNvSpPr txBox="1">
              <a:spLocks noChangeArrowheads="1"/>
            </p:cNvSpPr>
            <p:nvPr/>
          </p:nvSpPr>
          <p:spPr bwMode="gray">
            <a:xfrm>
              <a:off x="1383" y="3285"/>
              <a:ext cx="162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ru-RU" sz="28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+mn-cs"/>
                </a:rPr>
                <a:t>9</a:t>
              </a:r>
              <a:endPara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endParaRPr>
            </a:p>
          </p:txBody>
        </p:sp>
        <p:sp>
          <p:nvSpPr>
            <p:cNvPr id="24585" name="Text Box 20"/>
            <p:cNvSpPr txBox="1">
              <a:spLocks noChangeArrowheads="1"/>
            </p:cNvSpPr>
            <p:nvPr/>
          </p:nvSpPr>
          <p:spPr bwMode="gray">
            <a:xfrm>
              <a:off x="1948" y="3059"/>
              <a:ext cx="2576" cy="93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ru-RU" sz="2000" b="1">
                  <a:solidFill>
                    <a:srgbClr val="000000"/>
                  </a:solidFill>
                </a:rPr>
                <a:t>Запись даты написания работы по русскому языку (и математике) ведется по центру рабочей строки. В первом классе в период обучения грамоте запись числа ведется в виде числа и начальной буквы названия месяца:12 я. По окончании этого периода дата записывается полностью: 12 января</a:t>
              </a:r>
              <a:endParaRPr lang="en-US" sz="2000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81000"/>
            <a:ext cx="7572375" cy="563563"/>
          </a:xfrm>
        </p:spPr>
        <p:txBody>
          <a:bodyPr/>
          <a:lstStyle/>
          <a:p>
            <a:pPr algn="ctr" eaLnBrk="1" hangingPunct="1"/>
            <a:r>
              <a:rPr lang="ru-RU" smtClean="0"/>
              <a:t>Оформление письменных работ по русскому языку</a:t>
            </a:r>
            <a:r>
              <a:rPr lang="en-US" smtClean="0"/>
              <a:t> </a:t>
            </a:r>
            <a:endParaRPr lang="en-US" sz="1800" smtClean="0"/>
          </a:p>
        </p:txBody>
      </p:sp>
      <p:grpSp>
        <p:nvGrpSpPr>
          <p:cNvPr id="25602" name="Group 3"/>
          <p:cNvGrpSpPr>
            <a:grpSpLocks/>
          </p:cNvGrpSpPr>
          <p:nvPr/>
        </p:nvGrpSpPr>
        <p:grpSpPr bwMode="auto">
          <a:xfrm>
            <a:off x="250825" y="1916113"/>
            <a:ext cx="8358188" cy="1306512"/>
            <a:chOff x="1104" y="1215"/>
            <a:chExt cx="3504" cy="823"/>
          </a:xfrm>
        </p:grpSpPr>
        <p:sp>
          <p:nvSpPr>
            <p:cNvPr id="63492" name="AutoShape 4"/>
            <p:cNvSpPr>
              <a:spLocks noChangeArrowheads="1"/>
            </p:cNvSpPr>
            <p:nvPr/>
          </p:nvSpPr>
          <p:spPr bwMode="gray">
            <a:xfrm>
              <a:off x="1104" y="1215"/>
              <a:ext cx="3504" cy="823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>
                    <a:gamma/>
                    <a:tint val="51373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25616" name="AutoShape 5"/>
            <p:cNvSpPr>
              <a:spLocks noChangeArrowheads="1"/>
            </p:cNvSpPr>
            <p:nvPr/>
          </p:nvSpPr>
          <p:spPr bwMode="gray">
            <a:xfrm>
              <a:off x="1181" y="1276"/>
              <a:ext cx="522" cy="673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rgbClr val="0066CC"/>
                </a:gs>
                <a:gs pos="100000">
                  <a:srgbClr val="00478E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3494" name="Freeform 6"/>
            <p:cNvSpPr>
              <a:spLocks/>
            </p:cNvSpPr>
            <p:nvPr/>
          </p:nvSpPr>
          <p:spPr bwMode="gray">
            <a:xfrm>
              <a:off x="1223" y="1319"/>
              <a:ext cx="337" cy="337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rgbClr val="0066CC">
                    <a:gamma/>
                    <a:tint val="54510"/>
                    <a:invGamma/>
                  </a:srgbClr>
                </a:gs>
                <a:gs pos="50000">
                  <a:srgbClr val="0066CC">
                    <a:alpha val="0"/>
                  </a:srgbClr>
                </a:gs>
                <a:gs pos="100000">
                  <a:srgbClr val="0066CC">
                    <a:gamma/>
                    <a:tint val="54510"/>
                    <a:invGamma/>
                  </a:srgb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63495" name="Text Box 7"/>
            <p:cNvSpPr txBox="1">
              <a:spLocks noChangeArrowheads="1"/>
            </p:cNvSpPr>
            <p:nvPr/>
          </p:nvSpPr>
          <p:spPr bwMode="gray">
            <a:xfrm>
              <a:off x="1303" y="1440"/>
              <a:ext cx="244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ru-RU" sz="28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+mn-cs"/>
                </a:rPr>
                <a:t>10</a:t>
              </a:r>
              <a:endPara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endParaRPr>
            </a:p>
          </p:txBody>
        </p:sp>
        <p:sp>
          <p:nvSpPr>
            <p:cNvPr id="25621" name="Text Box 8"/>
            <p:cNvSpPr txBox="1">
              <a:spLocks noChangeArrowheads="1"/>
            </p:cNvSpPr>
            <p:nvPr/>
          </p:nvSpPr>
          <p:spPr bwMode="gray">
            <a:xfrm>
              <a:off x="1823" y="1440"/>
              <a:ext cx="2701" cy="44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ru-RU" sz="2000" b="1">
                  <a:solidFill>
                    <a:srgbClr val="000000"/>
                  </a:solidFill>
                </a:rPr>
                <a:t>Со 2 класса допускается в записи даты писать числительные прописью: Двенадцатое января</a:t>
              </a:r>
              <a:endParaRPr lang="en-US" sz="2000">
                <a:solidFill>
                  <a:srgbClr val="000000"/>
                </a:solidFill>
              </a:endParaRPr>
            </a:p>
          </p:txBody>
        </p:sp>
      </p:grpSp>
      <p:grpSp>
        <p:nvGrpSpPr>
          <p:cNvPr id="25603" name="Group 9"/>
          <p:cNvGrpSpPr>
            <a:grpSpLocks/>
          </p:cNvGrpSpPr>
          <p:nvPr/>
        </p:nvGrpSpPr>
        <p:grpSpPr bwMode="auto">
          <a:xfrm>
            <a:off x="285750" y="3286125"/>
            <a:ext cx="8429625" cy="1631950"/>
            <a:chOff x="1104" y="2070"/>
            <a:chExt cx="3504" cy="1028"/>
          </a:xfrm>
        </p:grpSpPr>
        <p:sp>
          <p:nvSpPr>
            <p:cNvPr id="63498" name="AutoShape 10"/>
            <p:cNvSpPr>
              <a:spLocks noChangeArrowheads="1"/>
            </p:cNvSpPr>
            <p:nvPr/>
          </p:nvSpPr>
          <p:spPr bwMode="gray">
            <a:xfrm>
              <a:off x="1104" y="2109"/>
              <a:ext cx="3504" cy="823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>
                    <a:gamma/>
                    <a:tint val="51373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25611" name="AutoShape 11"/>
            <p:cNvSpPr>
              <a:spLocks noChangeArrowheads="1"/>
            </p:cNvSpPr>
            <p:nvPr/>
          </p:nvSpPr>
          <p:spPr bwMode="gray">
            <a:xfrm>
              <a:off x="1181" y="2185"/>
              <a:ext cx="497" cy="673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rgbClr val="009999"/>
                </a:gs>
                <a:gs pos="100000">
                  <a:srgbClr val="006B6B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5612" name="Freeform 12"/>
            <p:cNvSpPr>
              <a:spLocks/>
            </p:cNvSpPr>
            <p:nvPr/>
          </p:nvSpPr>
          <p:spPr bwMode="gray">
            <a:xfrm>
              <a:off x="1223" y="2228"/>
              <a:ext cx="337" cy="337"/>
            </a:xfrm>
            <a:custGeom>
              <a:avLst/>
              <a:gdLst>
                <a:gd name="T0" fmla="*/ 21 w 596"/>
                <a:gd name="T1" fmla="*/ 0 h 598"/>
                <a:gd name="T2" fmla="*/ 0 w 596"/>
                <a:gd name="T3" fmla="*/ 21 h 598"/>
                <a:gd name="T4" fmla="*/ 0 w 596"/>
                <a:gd name="T5" fmla="*/ 105 h 598"/>
                <a:gd name="T6" fmla="*/ 29 w 596"/>
                <a:gd name="T7" fmla="*/ 31 h 598"/>
                <a:gd name="T8" fmla="*/ 106 w 596"/>
                <a:gd name="T9" fmla="*/ 0 h 598"/>
                <a:gd name="T10" fmla="*/ 21 w 596"/>
                <a:gd name="T11" fmla="*/ 0 h 59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6"/>
                <a:gd name="T19" fmla="*/ 0 h 598"/>
                <a:gd name="T20" fmla="*/ 596 w 596"/>
                <a:gd name="T21" fmla="*/ 598 h 59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rgbClr val="93D4D4"/>
                </a:gs>
                <a:gs pos="100000">
                  <a:srgbClr val="009999">
                    <a:alpha val="0"/>
                  </a:srgb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3501" name="Text Box 13"/>
            <p:cNvSpPr txBox="1">
              <a:spLocks noChangeArrowheads="1"/>
            </p:cNvSpPr>
            <p:nvPr/>
          </p:nvSpPr>
          <p:spPr bwMode="gray">
            <a:xfrm>
              <a:off x="1316" y="2340"/>
              <a:ext cx="236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ru-RU" sz="28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+mn-cs"/>
                </a:rPr>
                <a:t>11</a:t>
              </a:r>
              <a:endPara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endParaRPr>
            </a:p>
          </p:txBody>
        </p:sp>
        <p:sp>
          <p:nvSpPr>
            <p:cNvPr id="25614" name="Text Box 14"/>
            <p:cNvSpPr txBox="1">
              <a:spLocks noChangeArrowheads="1"/>
            </p:cNvSpPr>
            <p:nvPr/>
          </p:nvSpPr>
          <p:spPr bwMode="gray">
            <a:xfrm>
              <a:off x="1889" y="2070"/>
              <a:ext cx="2576" cy="102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ru-RU" sz="2000" b="1">
                  <a:solidFill>
                    <a:srgbClr val="000000"/>
                  </a:solidFill>
                </a:rPr>
                <a:t>Запись названия работы проводится на следующей рабочей строке (без пропуска) по центру и оформляется как предложение</a:t>
              </a:r>
            </a:p>
            <a:p>
              <a:pPr algn="ctr" eaLnBrk="0" hangingPunct="0"/>
              <a:r>
                <a:rPr lang="ru-RU" sz="2000" b="1">
                  <a:solidFill>
                    <a:srgbClr val="000000"/>
                  </a:solidFill>
                </a:rPr>
                <a:t>Классная работа.</a:t>
              </a:r>
            </a:p>
            <a:p>
              <a:pPr eaLnBrk="0" hangingPunct="0"/>
              <a:endParaRPr lang="en-US" sz="2000">
                <a:solidFill>
                  <a:srgbClr val="000000"/>
                </a:solidFill>
              </a:endParaRPr>
            </a:p>
          </p:txBody>
        </p:sp>
      </p:grpSp>
      <p:grpSp>
        <p:nvGrpSpPr>
          <p:cNvPr id="25604" name="Group 15"/>
          <p:cNvGrpSpPr>
            <a:grpSpLocks/>
          </p:cNvGrpSpPr>
          <p:nvPr/>
        </p:nvGrpSpPr>
        <p:grpSpPr bwMode="auto">
          <a:xfrm>
            <a:off x="357188" y="4808538"/>
            <a:ext cx="8429625" cy="1306512"/>
            <a:chOff x="1104" y="3029"/>
            <a:chExt cx="3504" cy="823"/>
          </a:xfrm>
        </p:grpSpPr>
        <p:sp>
          <p:nvSpPr>
            <p:cNvPr id="63504" name="AutoShape 16"/>
            <p:cNvSpPr>
              <a:spLocks noChangeArrowheads="1"/>
            </p:cNvSpPr>
            <p:nvPr/>
          </p:nvSpPr>
          <p:spPr bwMode="gray">
            <a:xfrm>
              <a:off x="1104" y="3029"/>
              <a:ext cx="3504" cy="823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>
                    <a:gamma/>
                    <a:tint val="51373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25606" name="AutoShape 17"/>
            <p:cNvSpPr>
              <a:spLocks noChangeArrowheads="1"/>
            </p:cNvSpPr>
            <p:nvPr/>
          </p:nvSpPr>
          <p:spPr bwMode="gray">
            <a:xfrm>
              <a:off x="1181" y="3105"/>
              <a:ext cx="497" cy="673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rgbClr val="EC941E"/>
                </a:gs>
                <a:gs pos="100000">
                  <a:srgbClr val="A56715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5607" name="Freeform 18"/>
            <p:cNvSpPr>
              <a:spLocks/>
            </p:cNvSpPr>
            <p:nvPr/>
          </p:nvSpPr>
          <p:spPr bwMode="gray">
            <a:xfrm>
              <a:off x="1223" y="3148"/>
              <a:ext cx="337" cy="337"/>
            </a:xfrm>
            <a:custGeom>
              <a:avLst/>
              <a:gdLst>
                <a:gd name="T0" fmla="*/ 21 w 596"/>
                <a:gd name="T1" fmla="*/ 0 h 598"/>
                <a:gd name="T2" fmla="*/ 0 w 596"/>
                <a:gd name="T3" fmla="*/ 21 h 598"/>
                <a:gd name="T4" fmla="*/ 0 w 596"/>
                <a:gd name="T5" fmla="*/ 105 h 598"/>
                <a:gd name="T6" fmla="*/ 29 w 596"/>
                <a:gd name="T7" fmla="*/ 31 h 598"/>
                <a:gd name="T8" fmla="*/ 106 w 596"/>
                <a:gd name="T9" fmla="*/ 0 h 598"/>
                <a:gd name="T10" fmla="*/ 21 w 596"/>
                <a:gd name="T11" fmla="*/ 0 h 59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6"/>
                <a:gd name="T19" fmla="*/ 0 h 598"/>
                <a:gd name="T20" fmla="*/ 596 w 596"/>
                <a:gd name="T21" fmla="*/ 598 h 59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rgbClr val="F6CB92"/>
                </a:gs>
                <a:gs pos="100000">
                  <a:srgbClr val="EC941E">
                    <a:alpha val="0"/>
                  </a:srgb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3507" name="Text Box 19"/>
            <p:cNvSpPr txBox="1">
              <a:spLocks noChangeArrowheads="1"/>
            </p:cNvSpPr>
            <p:nvPr/>
          </p:nvSpPr>
          <p:spPr bwMode="gray">
            <a:xfrm>
              <a:off x="1225" y="3285"/>
              <a:ext cx="362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defRPr/>
              </a:pPr>
              <a:r>
                <a:rPr lang="ru-RU" sz="28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+mn-cs"/>
                </a:rPr>
                <a:t>12</a:t>
              </a:r>
              <a:endPara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endParaRPr>
            </a:p>
          </p:txBody>
        </p:sp>
        <p:sp>
          <p:nvSpPr>
            <p:cNvPr id="25609" name="Text Box 20"/>
            <p:cNvSpPr txBox="1">
              <a:spLocks noChangeArrowheads="1"/>
            </p:cNvSpPr>
            <p:nvPr/>
          </p:nvSpPr>
          <p:spPr bwMode="gray">
            <a:xfrm>
              <a:off x="1889" y="3060"/>
              <a:ext cx="2576" cy="63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ru-RU" sz="2000" b="1">
                  <a:solidFill>
                    <a:srgbClr val="000000"/>
                  </a:solidFill>
                </a:rPr>
                <a:t>Вариативность работы фиксируется на следующей строке по центру </a:t>
              </a:r>
              <a:r>
                <a:rPr lang="en-US" sz="2000" b="1">
                  <a:solidFill>
                    <a:srgbClr val="000000"/>
                  </a:solidFill>
                </a:rPr>
                <a:t>I</a:t>
              </a:r>
              <a:r>
                <a:rPr lang="ru-RU" sz="2000" b="1">
                  <a:solidFill>
                    <a:srgbClr val="000000"/>
                  </a:solidFill>
                </a:rPr>
                <a:t> – вариант; </a:t>
              </a:r>
              <a:r>
                <a:rPr lang="en-US" sz="2000" b="1">
                  <a:solidFill>
                    <a:srgbClr val="000000"/>
                  </a:solidFill>
                </a:rPr>
                <a:t>I</a:t>
              </a:r>
              <a:r>
                <a:rPr lang="ru-RU" sz="2000" b="1">
                  <a:solidFill>
                    <a:srgbClr val="000000"/>
                  </a:solidFill>
                </a:rPr>
                <a:t> – в. (запись римскими цифрами)</a:t>
              </a:r>
              <a:endParaRPr lang="en-US" sz="2000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81000"/>
            <a:ext cx="7572375" cy="563563"/>
          </a:xfrm>
        </p:spPr>
        <p:txBody>
          <a:bodyPr/>
          <a:lstStyle/>
          <a:p>
            <a:pPr algn="ctr" eaLnBrk="1" hangingPunct="1"/>
            <a:r>
              <a:rPr lang="ru-RU" smtClean="0"/>
              <a:t>Оформление письменных работ по русскому языку</a:t>
            </a:r>
            <a:r>
              <a:rPr lang="en-US" smtClean="0"/>
              <a:t> </a:t>
            </a:r>
            <a:endParaRPr lang="en-US" sz="1800" smtClean="0"/>
          </a:p>
        </p:txBody>
      </p:sp>
      <p:grpSp>
        <p:nvGrpSpPr>
          <p:cNvPr id="27650" name="Group 3"/>
          <p:cNvGrpSpPr>
            <a:grpSpLocks/>
          </p:cNvGrpSpPr>
          <p:nvPr/>
        </p:nvGrpSpPr>
        <p:grpSpPr bwMode="auto">
          <a:xfrm>
            <a:off x="214313" y="1285875"/>
            <a:ext cx="8786812" cy="2012950"/>
            <a:chOff x="1104" y="1215"/>
            <a:chExt cx="3504" cy="961"/>
          </a:xfrm>
        </p:grpSpPr>
        <p:sp>
          <p:nvSpPr>
            <p:cNvPr id="63492" name="AutoShape 4"/>
            <p:cNvSpPr>
              <a:spLocks noChangeArrowheads="1"/>
            </p:cNvSpPr>
            <p:nvPr/>
          </p:nvSpPr>
          <p:spPr bwMode="gray">
            <a:xfrm>
              <a:off x="1104" y="1215"/>
              <a:ext cx="3504" cy="823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>
                    <a:gamma/>
                    <a:tint val="51373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27664" name="AutoShape 5"/>
            <p:cNvSpPr>
              <a:spLocks noChangeArrowheads="1"/>
            </p:cNvSpPr>
            <p:nvPr/>
          </p:nvSpPr>
          <p:spPr bwMode="gray">
            <a:xfrm>
              <a:off x="1181" y="1276"/>
              <a:ext cx="522" cy="673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rgbClr val="0066CC"/>
                </a:gs>
                <a:gs pos="100000">
                  <a:srgbClr val="00478E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3494" name="Freeform 6"/>
            <p:cNvSpPr>
              <a:spLocks/>
            </p:cNvSpPr>
            <p:nvPr/>
          </p:nvSpPr>
          <p:spPr bwMode="gray">
            <a:xfrm>
              <a:off x="1223" y="1319"/>
              <a:ext cx="337" cy="337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rgbClr val="0066CC">
                    <a:gamma/>
                    <a:tint val="54510"/>
                    <a:invGamma/>
                  </a:srgbClr>
                </a:gs>
                <a:gs pos="50000">
                  <a:srgbClr val="0066CC">
                    <a:alpha val="0"/>
                  </a:srgbClr>
                </a:gs>
                <a:gs pos="100000">
                  <a:srgbClr val="0066CC">
                    <a:gamma/>
                    <a:tint val="54510"/>
                    <a:invGamma/>
                  </a:srgb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63495" name="Text Box 7"/>
            <p:cNvSpPr txBox="1">
              <a:spLocks noChangeArrowheads="1"/>
            </p:cNvSpPr>
            <p:nvPr/>
          </p:nvSpPr>
          <p:spPr bwMode="gray">
            <a:xfrm>
              <a:off x="1302" y="1440"/>
              <a:ext cx="245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ru-RU" sz="28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+mn-cs"/>
                </a:rPr>
                <a:t>13</a:t>
              </a:r>
              <a:endPara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endParaRPr>
            </a:p>
          </p:txBody>
        </p:sp>
        <p:sp>
          <p:nvSpPr>
            <p:cNvPr id="27669" name="Text Box 8"/>
            <p:cNvSpPr txBox="1">
              <a:spLocks noChangeArrowheads="1"/>
            </p:cNvSpPr>
            <p:nvPr/>
          </p:nvSpPr>
          <p:spPr bwMode="gray">
            <a:xfrm>
              <a:off x="1853" y="1260"/>
              <a:ext cx="2701" cy="91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ru-RU" sz="2000" b="1">
                  <a:solidFill>
                    <a:srgbClr val="000000"/>
                  </a:solidFill>
                </a:rPr>
                <a:t>Слово «упражнение» пишется полностью с 2 класса. Номера упражнений, выполняемых в тетрадях, указывается при их полном объеме. Если упражнение выполняется не полностью, то не указываются. В 1 классе допускается  ( Упр.12)</a:t>
              </a:r>
              <a:endParaRPr lang="en-US" sz="2000">
                <a:solidFill>
                  <a:srgbClr val="000000"/>
                </a:solidFill>
              </a:endParaRPr>
            </a:p>
            <a:p>
              <a:pPr eaLnBrk="0" hangingPunct="0"/>
              <a:endParaRPr lang="en-US" sz="2000">
                <a:solidFill>
                  <a:srgbClr val="000000"/>
                </a:solidFill>
              </a:endParaRPr>
            </a:p>
          </p:txBody>
        </p:sp>
      </p:grpSp>
      <p:grpSp>
        <p:nvGrpSpPr>
          <p:cNvPr id="27651" name="Group 9"/>
          <p:cNvGrpSpPr>
            <a:grpSpLocks/>
          </p:cNvGrpSpPr>
          <p:nvPr/>
        </p:nvGrpSpPr>
        <p:grpSpPr bwMode="auto">
          <a:xfrm>
            <a:off x="285750" y="3348038"/>
            <a:ext cx="8643938" cy="1306512"/>
            <a:chOff x="1104" y="2109"/>
            <a:chExt cx="3504" cy="823"/>
          </a:xfrm>
        </p:grpSpPr>
        <p:sp>
          <p:nvSpPr>
            <p:cNvPr id="63498" name="AutoShape 10"/>
            <p:cNvSpPr>
              <a:spLocks noChangeArrowheads="1"/>
            </p:cNvSpPr>
            <p:nvPr/>
          </p:nvSpPr>
          <p:spPr bwMode="gray">
            <a:xfrm>
              <a:off x="1104" y="2109"/>
              <a:ext cx="3504" cy="823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>
                    <a:gamma/>
                    <a:tint val="51373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27659" name="AutoShape 11"/>
            <p:cNvSpPr>
              <a:spLocks noChangeArrowheads="1"/>
            </p:cNvSpPr>
            <p:nvPr/>
          </p:nvSpPr>
          <p:spPr bwMode="gray">
            <a:xfrm>
              <a:off x="1181" y="2185"/>
              <a:ext cx="497" cy="673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rgbClr val="009999"/>
                </a:gs>
                <a:gs pos="100000">
                  <a:srgbClr val="006B6B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660" name="Freeform 12"/>
            <p:cNvSpPr>
              <a:spLocks/>
            </p:cNvSpPr>
            <p:nvPr/>
          </p:nvSpPr>
          <p:spPr bwMode="gray">
            <a:xfrm>
              <a:off x="1223" y="2228"/>
              <a:ext cx="337" cy="337"/>
            </a:xfrm>
            <a:custGeom>
              <a:avLst/>
              <a:gdLst>
                <a:gd name="T0" fmla="*/ 21 w 596"/>
                <a:gd name="T1" fmla="*/ 0 h 598"/>
                <a:gd name="T2" fmla="*/ 0 w 596"/>
                <a:gd name="T3" fmla="*/ 21 h 598"/>
                <a:gd name="T4" fmla="*/ 0 w 596"/>
                <a:gd name="T5" fmla="*/ 105 h 598"/>
                <a:gd name="T6" fmla="*/ 29 w 596"/>
                <a:gd name="T7" fmla="*/ 31 h 598"/>
                <a:gd name="T8" fmla="*/ 106 w 596"/>
                <a:gd name="T9" fmla="*/ 0 h 598"/>
                <a:gd name="T10" fmla="*/ 21 w 596"/>
                <a:gd name="T11" fmla="*/ 0 h 59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6"/>
                <a:gd name="T19" fmla="*/ 0 h 598"/>
                <a:gd name="T20" fmla="*/ 596 w 596"/>
                <a:gd name="T21" fmla="*/ 598 h 59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rgbClr val="93D4D4"/>
                </a:gs>
                <a:gs pos="100000">
                  <a:srgbClr val="009999">
                    <a:alpha val="0"/>
                  </a:srgb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3501" name="Text Box 13"/>
            <p:cNvSpPr txBox="1">
              <a:spLocks noChangeArrowheads="1"/>
            </p:cNvSpPr>
            <p:nvPr/>
          </p:nvSpPr>
          <p:spPr bwMode="gray">
            <a:xfrm>
              <a:off x="1311" y="2340"/>
              <a:ext cx="248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ru-RU" sz="28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+mn-cs"/>
                </a:rPr>
                <a:t>14</a:t>
              </a:r>
              <a:endPara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endParaRPr>
            </a:p>
          </p:txBody>
        </p:sp>
        <p:sp>
          <p:nvSpPr>
            <p:cNvPr id="27662" name="Text Box 14"/>
            <p:cNvSpPr txBox="1">
              <a:spLocks noChangeArrowheads="1"/>
            </p:cNvSpPr>
            <p:nvPr/>
          </p:nvSpPr>
          <p:spPr bwMode="gray">
            <a:xfrm>
              <a:off x="1889" y="2295"/>
              <a:ext cx="2576" cy="63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ru-RU" sz="2000" b="1">
                  <a:solidFill>
                    <a:srgbClr val="000000"/>
                  </a:solidFill>
                </a:rPr>
                <a:t>Допускается краткая и полная форма записи (по центру строки)</a:t>
              </a:r>
            </a:p>
            <a:p>
              <a:pPr eaLnBrk="0" hangingPunct="0"/>
              <a:r>
                <a:rPr lang="ru-RU" sz="2000" b="1">
                  <a:solidFill>
                    <a:srgbClr val="000000"/>
                  </a:solidFill>
                </a:rPr>
                <a:t>Упражнение 234; Упр.234 ( знак № не ставиться)</a:t>
              </a:r>
              <a:endParaRPr lang="en-US" sz="2000" b="1">
                <a:solidFill>
                  <a:srgbClr val="000000"/>
                </a:solidFill>
              </a:endParaRPr>
            </a:p>
          </p:txBody>
        </p:sp>
      </p:grpSp>
      <p:grpSp>
        <p:nvGrpSpPr>
          <p:cNvPr id="27652" name="Group 15"/>
          <p:cNvGrpSpPr>
            <a:grpSpLocks/>
          </p:cNvGrpSpPr>
          <p:nvPr/>
        </p:nvGrpSpPr>
        <p:grpSpPr bwMode="auto">
          <a:xfrm>
            <a:off x="323850" y="4759325"/>
            <a:ext cx="8572500" cy="2098675"/>
            <a:chOff x="1104" y="3029"/>
            <a:chExt cx="3504" cy="1322"/>
          </a:xfrm>
        </p:grpSpPr>
        <p:sp>
          <p:nvSpPr>
            <p:cNvPr id="63504" name="AutoShape 16"/>
            <p:cNvSpPr>
              <a:spLocks noChangeArrowheads="1"/>
            </p:cNvSpPr>
            <p:nvPr/>
          </p:nvSpPr>
          <p:spPr bwMode="gray">
            <a:xfrm>
              <a:off x="1104" y="3029"/>
              <a:ext cx="3504" cy="111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>
                    <a:gamma/>
                    <a:tint val="51373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27654" name="AutoShape 17"/>
            <p:cNvSpPr>
              <a:spLocks noChangeArrowheads="1"/>
            </p:cNvSpPr>
            <p:nvPr/>
          </p:nvSpPr>
          <p:spPr bwMode="gray">
            <a:xfrm>
              <a:off x="1181" y="3105"/>
              <a:ext cx="497" cy="673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rgbClr val="EC941E"/>
                </a:gs>
                <a:gs pos="100000">
                  <a:srgbClr val="A56715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655" name="Freeform 18"/>
            <p:cNvSpPr>
              <a:spLocks/>
            </p:cNvSpPr>
            <p:nvPr/>
          </p:nvSpPr>
          <p:spPr bwMode="gray">
            <a:xfrm>
              <a:off x="1223" y="3148"/>
              <a:ext cx="337" cy="337"/>
            </a:xfrm>
            <a:custGeom>
              <a:avLst/>
              <a:gdLst>
                <a:gd name="T0" fmla="*/ 21 w 596"/>
                <a:gd name="T1" fmla="*/ 0 h 598"/>
                <a:gd name="T2" fmla="*/ 0 w 596"/>
                <a:gd name="T3" fmla="*/ 21 h 598"/>
                <a:gd name="T4" fmla="*/ 0 w 596"/>
                <a:gd name="T5" fmla="*/ 105 h 598"/>
                <a:gd name="T6" fmla="*/ 29 w 596"/>
                <a:gd name="T7" fmla="*/ 31 h 598"/>
                <a:gd name="T8" fmla="*/ 106 w 596"/>
                <a:gd name="T9" fmla="*/ 0 h 598"/>
                <a:gd name="T10" fmla="*/ 21 w 596"/>
                <a:gd name="T11" fmla="*/ 0 h 59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6"/>
                <a:gd name="T19" fmla="*/ 0 h 598"/>
                <a:gd name="T20" fmla="*/ 596 w 596"/>
                <a:gd name="T21" fmla="*/ 598 h 59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rgbClr val="F6CB92"/>
                </a:gs>
                <a:gs pos="100000">
                  <a:srgbClr val="EC941E">
                    <a:alpha val="0"/>
                  </a:srgb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3507" name="Text Box 19"/>
            <p:cNvSpPr txBox="1">
              <a:spLocks noChangeArrowheads="1"/>
            </p:cNvSpPr>
            <p:nvPr/>
          </p:nvSpPr>
          <p:spPr bwMode="gray">
            <a:xfrm>
              <a:off x="1282" y="3285"/>
              <a:ext cx="263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defRPr/>
              </a:pPr>
              <a:r>
                <a:rPr lang="ru-RU" sz="28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+mn-cs"/>
                </a:rPr>
                <a:t>15</a:t>
              </a:r>
              <a:endPara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endParaRPr>
            </a:p>
          </p:txBody>
        </p:sp>
        <p:sp>
          <p:nvSpPr>
            <p:cNvPr id="27657" name="Text Box 20"/>
            <p:cNvSpPr txBox="1">
              <a:spLocks noChangeArrowheads="1"/>
            </p:cNvSpPr>
            <p:nvPr/>
          </p:nvSpPr>
          <p:spPr bwMode="gray">
            <a:xfrm>
              <a:off x="1948" y="3141"/>
              <a:ext cx="2576" cy="12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ru-RU" sz="2000" b="1">
                  <a:solidFill>
                    <a:srgbClr val="000000"/>
                  </a:solidFill>
                </a:rPr>
                <a:t>В работе, требующей записи в столбик, первое слово пишется со строчной буквы. Знаки препинания (запятые) не ставятся:</a:t>
              </a:r>
            </a:p>
            <a:p>
              <a:pPr eaLnBrk="0" hangingPunct="0"/>
              <a:r>
                <a:rPr lang="ru-RU" sz="2000" b="1">
                  <a:solidFill>
                    <a:srgbClr val="000000"/>
                  </a:solidFill>
                </a:rPr>
                <a:t>ветер</a:t>
              </a:r>
            </a:p>
            <a:p>
              <a:pPr eaLnBrk="0" hangingPunct="0"/>
              <a:r>
                <a:rPr lang="ru-RU" sz="2000" b="1">
                  <a:solidFill>
                    <a:srgbClr val="000000"/>
                  </a:solidFill>
                </a:rPr>
                <a:t>восток</a:t>
              </a:r>
            </a:p>
            <a:p>
              <a:pPr eaLnBrk="0" hangingPunct="0"/>
              <a:endParaRPr lang="en-US" sz="2000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81000"/>
            <a:ext cx="7572375" cy="563563"/>
          </a:xfrm>
        </p:spPr>
        <p:txBody>
          <a:bodyPr/>
          <a:lstStyle/>
          <a:p>
            <a:pPr algn="ctr" eaLnBrk="1" hangingPunct="1"/>
            <a:r>
              <a:rPr lang="ru-RU" smtClean="0"/>
              <a:t>Оформление письменных работ по русскому языку</a:t>
            </a:r>
            <a:r>
              <a:rPr lang="en-US" smtClean="0"/>
              <a:t> </a:t>
            </a:r>
            <a:endParaRPr lang="en-US" sz="1800" smtClean="0"/>
          </a:p>
        </p:txBody>
      </p:sp>
      <p:grpSp>
        <p:nvGrpSpPr>
          <p:cNvPr id="61443" name="Group 3"/>
          <p:cNvGrpSpPr>
            <a:grpSpLocks/>
          </p:cNvGrpSpPr>
          <p:nvPr/>
        </p:nvGrpSpPr>
        <p:grpSpPr bwMode="auto">
          <a:xfrm>
            <a:off x="357188" y="1928813"/>
            <a:ext cx="8358187" cy="1395412"/>
            <a:chOff x="1104" y="1215"/>
            <a:chExt cx="3504" cy="879"/>
          </a:xfrm>
        </p:grpSpPr>
        <p:sp>
          <p:nvSpPr>
            <p:cNvPr id="63492" name="AutoShape 4"/>
            <p:cNvSpPr>
              <a:spLocks noChangeArrowheads="1"/>
            </p:cNvSpPr>
            <p:nvPr/>
          </p:nvSpPr>
          <p:spPr bwMode="gray">
            <a:xfrm>
              <a:off x="1104" y="1215"/>
              <a:ext cx="3504" cy="823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>
                    <a:gamma/>
                    <a:tint val="51373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61445" name="AutoShape 5"/>
            <p:cNvSpPr>
              <a:spLocks noChangeArrowheads="1"/>
            </p:cNvSpPr>
            <p:nvPr/>
          </p:nvSpPr>
          <p:spPr bwMode="gray">
            <a:xfrm>
              <a:off x="1181" y="1276"/>
              <a:ext cx="522" cy="673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rgbClr val="0066CC"/>
                </a:gs>
                <a:gs pos="100000">
                  <a:srgbClr val="00478E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3494" name="Freeform 6"/>
            <p:cNvSpPr>
              <a:spLocks/>
            </p:cNvSpPr>
            <p:nvPr/>
          </p:nvSpPr>
          <p:spPr bwMode="gray">
            <a:xfrm>
              <a:off x="1223" y="1319"/>
              <a:ext cx="337" cy="337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rgbClr val="0066CC">
                    <a:gamma/>
                    <a:tint val="54510"/>
                    <a:invGamma/>
                  </a:srgbClr>
                </a:gs>
                <a:gs pos="50000">
                  <a:srgbClr val="0066CC">
                    <a:alpha val="0"/>
                  </a:srgbClr>
                </a:gs>
                <a:gs pos="100000">
                  <a:srgbClr val="0066CC">
                    <a:gamma/>
                    <a:tint val="54510"/>
                    <a:invGamma/>
                  </a:srgb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63495" name="Text Box 7"/>
            <p:cNvSpPr txBox="1">
              <a:spLocks noChangeArrowheads="1"/>
            </p:cNvSpPr>
            <p:nvPr/>
          </p:nvSpPr>
          <p:spPr bwMode="gray">
            <a:xfrm>
              <a:off x="1302" y="1440"/>
              <a:ext cx="245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ru-RU" sz="28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+mn-cs"/>
                </a:rPr>
                <a:t>16</a:t>
              </a:r>
              <a:endPara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endParaRPr>
            </a:p>
          </p:txBody>
        </p:sp>
        <p:sp>
          <p:nvSpPr>
            <p:cNvPr id="61450" name="Text Box 8"/>
            <p:cNvSpPr txBox="1">
              <a:spLocks noChangeArrowheads="1"/>
            </p:cNvSpPr>
            <p:nvPr/>
          </p:nvSpPr>
          <p:spPr bwMode="gray">
            <a:xfrm>
              <a:off x="1793" y="1260"/>
              <a:ext cx="2701" cy="83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ru-RU" sz="2000" b="1">
                  <a:solidFill>
                    <a:srgbClr val="000000"/>
                  </a:solidFill>
                </a:rPr>
                <a:t>При выполнении подобного вида работы в строчку первое слово пишется с красной строки, с большой буквы, через запятую.</a:t>
              </a:r>
            </a:p>
            <a:p>
              <a:pPr eaLnBrk="0" hangingPunct="0"/>
              <a:r>
                <a:rPr lang="ru-RU" sz="2000" b="1">
                  <a:solidFill>
                    <a:srgbClr val="000000"/>
                  </a:solidFill>
                </a:rPr>
                <a:t>Ветер, восток, песок</a:t>
              </a:r>
              <a:endParaRPr lang="en-US" sz="2000">
                <a:solidFill>
                  <a:srgbClr val="000000"/>
                </a:solidFill>
              </a:endParaRPr>
            </a:p>
          </p:txBody>
        </p:sp>
      </p:grpSp>
      <p:grpSp>
        <p:nvGrpSpPr>
          <p:cNvPr id="61451" name="Group 9"/>
          <p:cNvGrpSpPr>
            <a:grpSpLocks/>
          </p:cNvGrpSpPr>
          <p:nvPr/>
        </p:nvGrpSpPr>
        <p:grpSpPr bwMode="auto">
          <a:xfrm>
            <a:off x="428625" y="3348038"/>
            <a:ext cx="8286750" cy="1306512"/>
            <a:chOff x="1104" y="2109"/>
            <a:chExt cx="3504" cy="823"/>
          </a:xfrm>
        </p:grpSpPr>
        <p:sp>
          <p:nvSpPr>
            <p:cNvPr id="63498" name="AutoShape 10"/>
            <p:cNvSpPr>
              <a:spLocks noChangeArrowheads="1"/>
            </p:cNvSpPr>
            <p:nvPr/>
          </p:nvSpPr>
          <p:spPr bwMode="gray">
            <a:xfrm>
              <a:off x="1104" y="2109"/>
              <a:ext cx="3504" cy="823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>
                    <a:gamma/>
                    <a:tint val="51373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61453" name="AutoShape 11"/>
            <p:cNvSpPr>
              <a:spLocks noChangeArrowheads="1"/>
            </p:cNvSpPr>
            <p:nvPr/>
          </p:nvSpPr>
          <p:spPr bwMode="gray">
            <a:xfrm>
              <a:off x="1181" y="2185"/>
              <a:ext cx="497" cy="673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rgbClr val="009999"/>
                </a:gs>
                <a:gs pos="100000">
                  <a:srgbClr val="006B6B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454" name="Freeform 12"/>
            <p:cNvSpPr>
              <a:spLocks/>
            </p:cNvSpPr>
            <p:nvPr/>
          </p:nvSpPr>
          <p:spPr bwMode="gray">
            <a:xfrm>
              <a:off x="1223" y="2228"/>
              <a:ext cx="337" cy="337"/>
            </a:xfrm>
            <a:custGeom>
              <a:avLst/>
              <a:gdLst>
                <a:gd name="T0" fmla="*/ 21 w 596"/>
                <a:gd name="T1" fmla="*/ 0 h 598"/>
                <a:gd name="T2" fmla="*/ 0 w 596"/>
                <a:gd name="T3" fmla="*/ 21 h 598"/>
                <a:gd name="T4" fmla="*/ 0 w 596"/>
                <a:gd name="T5" fmla="*/ 105 h 598"/>
                <a:gd name="T6" fmla="*/ 29 w 596"/>
                <a:gd name="T7" fmla="*/ 31 h 598"/>
                <a:gd name="T8" fmla="*/ 106 w 596"/>
                <a:gd name="T9" fmla="*/ 0 h 598"/>
                <a:gd name="T10" fmla="*/ 21 w 596"/>
                <a:gd name="T11" fmla="*/ 0 h 59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6"/>
                <a:gd name="T19" fmla="*/ 0 h 598"/>
                <a:gd name="T20" fmla="*/ 596 w 596"/>
                <a:gd name="T21" fmla="*/ 598 h 59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rgbClr val="93D4D4"/>
                </a:gs>
                <a:gs pos="100000">
                  <a:srgbClr val="009999">
                    <a:alpha val="0"/>
                  </a:srgb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3501" name="Text Box 13"/>
            <p:cNvSpPr txBox="1">
              <a:spLocks noChangeArrowheads="1"/>
            </p:cNvSpPr>
            <p:nvPr/>
          </p:nvSpPr>
          <p:spPr bwMode="gray">
            <a:xfrm>
              <a:off x="1311" y="2340"/>
              <a:ext cx="248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ru-RU" sz="28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+mn-cs"/>
                </a:rPr>
                <a:t>17</a:t>
              </a:r>
              <a:endPara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endParaRPr>
            </a:p>
          </p:txBody>
        </p:sp>
        <p:sp>
          <p:nvSpPr>
            <p:cNvPr id="61456" name="Text Box 14"/>
            <p:cNvSpPr txBox="1">
              <a:spLocks noChangeArrowheads="1"/>
            </p:cNvSpPr>
            <p:nvPr/>
          </p:nvSpPr>
          <p:spPr bwMode="gray">
            <a:xfrm>
              <a:off x="1859" y="2221"/>
              <a:ext cx="2665" cy="64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ru-RU" sz="2000" b="1">
                  <a:solidFill>
                    <a:srgbClr val="000000"/>
                  </a:solidFill>
                </a:rPr>
                <a:t>При выполнении различных видов разбора требуется соблюдение принятых норм сокращений слов, обозначений терминов.</a:t>
              </a:r>
              <a:endParaRPr lang="en-US" sz="2000">
                <a:solidFill>
                  <a:srgbClr val="000000"/>
                </a:solidFill>
              </a:endParaRPr>
            </a:p>
          </p:txBody>
        </p:sp>
      </p:grpSp>
      <p:grpSp>
        <p:nvGrpSpPr>
          <p:cNvPr id="61457" name="Group 15"/>
          <p:cNvGrpSpPr>
            <a:grpSpLocks/>
          </p:cNvGrpSpPr>
          <p:nvPr/>
        </p:nvGrpSpPr>
        <p:grpSpPr bwMode="auto">
          <a:xfrm>
            <a:off x="395288" y="4724400"/>
            <a:ext cx="8286750" cy="1306513"/>
            <a:chOff x="1104" y="3029"/>
            <a:chExt cx="3504" cy="823"/>
          </a:xfrm>
        </p:grpSpPr>
        <p:sp>
          <p:nvSpPr>
            <p:cNvPr id="63504" name="AutoShape 16"/>
            <p:cNvSpPr>
              <a:spLocks noChangeArrowheads="1"/>
            </p:cNvSpPr>
            <p:nvPr/>
          </p:nvSpPr>
          <p:spPr bwMode="gray">
            <a:xfrm>
              <a:off x="1104" y="3029"/>
              <a:ext cx="3504" cy="823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>
                    <a:gamma/>
                    <a:tint val="51373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61459" name="AutoShape 17"/>
            <p:cNvSpPr>
              <a:spLocks noChangeArrowheads="1"/>
            </p:cNvSpPr>
            <p:nvPr/>
          </p:nvSpPr>
          <p:spPr bwMode="gray">
            <a:xfrm>
              <a:off x="1181" y="3105"/>
              <a:ext cx="497" cy="673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rgbClr val="EC941E"/>
                </a:gs>
                <a:gs pos="100000">
                  <a:srgbClr val="A56715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460" name="Freeform 18"/>
            <p:cNvSpPr>
              <a:spLocks/>
            </p:cNvSpPr>
            <p:nvPr/>
          </p:nvSpPr>
          <p:spPr bwMode="gray">
            <a:xfrm>
              <a:off x="1223" y="3148"/>
              <a:ext cx="337" cy="337"/>
            </a:xfrm>
            <a:custGeom>
              <a:avLst/>
              <a:gdLst>
                <a:gd name="T0" fmla="*/ 21 w 596"/>
                <a:gd name="T1" fmla="*/ 0 h 598"/>
                <a:gd name="T2" fmla="*/ 0 w 596"/>
                <a:gd name="T3" fmla="*/ 21 h 598"/>
                <a:gd name="T4" fmla="*/ 0 w 596"/>
                <a:gd name="T5" fmla="*/ 105 h 598"/>
                <a:gd name="T6" fmla="*/ 29 w 596"/>
                <a:gd name="T7" fmla="*/ 31 h 598"/>
                <a:gd name="T8" fmla="*/ 106 w 596"/>
                <a:gd name="T9" fmla="*/ 0 h 598"/>
                <a:gd name="T10" fmla="*/ 21 w 596"/>
                <a:gd name="T11" fmla="*/ 0 h 59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6"/>
                <a:gd name="T19" fmla="*/ 0 h 598"/>
                <a:gd name="T20" fmla="*/ 596 w 596"/>
                <a:gd name="T21" fmla="*/ 598 h 59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rgbClr val="F6CB92"/>
                </a:gs>
                <a:gs pos="100000">
                  <a:srgbClr val="EC941E">
                    <a:alpha val="0"/>
                  </a:srgb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3507" name="Text Box 19"/>
            <p:cNvSpPr txBox="1">
              <a:spLocks noChangeArrowheads="1"/>
            </p:cNvSpPr>
            <p:nvPr/>
          </p:nvSpPr>
          <p:spPr bwMode="gray">
            <a:xfrm>
              <a:off x="1255" y="3285"/>
              <a:ext cx="254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defRPr/>
              </a:pPr>
              <a:r>
                <a:rPr lang="ru-RU" sz="28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+mn-cs"/>
                </a:rPr>
                <a:t>18</a:t>
              </a:r>
              <a:endPara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endParaRPr>
            </a:p>
          </p:txBody>
        </p:sp>
        <p:sp>
          <p:nvSpPr>
            <p:cNvPr id="61462" name="Text Box 20"/>
            <p:cNvSpPr txBox="1">
              <a:spLocks noChangeArrowheads="1"/>
            </p:cNvSpPr>
            <p:nvPr/>
          </p:nvSpPr>
          <p:spPr bwMode="gray">
            <a:xfrm>
              <a:off x="1948" y="3141"/>
              <a:ext cx="2576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endParaRPr lang="ru-RU" sz="2000">
                <a:solidFill>
                  <a:srgbClr val="000000"/>
                </a:solidFill>
              </a:endParaRPr>
            </a:p>
          </p:txBody>
        </p:sp>
      </p:grpSp>
      <p:sp>
        <p:nvSpPr>
          <p:cNvPr id="61463" name="Rectangle 24"/>
          <p:cNvSpPr>
            <a:spLocks noChangeArrowheads="1"/>
          </p:cNvSpPr>
          <p:nvPr/>
        </p:nvSpPr>
        <p:spPr bwMode="auto">
          <a:xfrm>
            <a:off x="2286000" y="4724400"/>
            <a:ext cx="5957888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161616"/>
                </a:solidFill>
              </a:rPr>
              <a:t>Сокращается слово только на согласные: </a:t>
            </a:r>
          </a:p>
          <a:p>
            <a:r>
              <a:rPr lang="ru-RU" b="1">
                <a:solidFill>
                  <a:srgbClr val="161616"/>
                </a:solidFill>
              </a:rPr>
              <a:t>звонкий-зв., согласный-согл., твердый-тв.,  существительное-сущ., прилагательное-прил.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7572375" cy="563563"/>
          </a:xfrm>
        </p:spPr>
        <p:txBody>
          <a:bodyPr/>
          <a:lstStyle/>
          <a:p>
            <a:pPr algn="ctr" eaLnBrk="1" hangingPunct="1"/>
            <a:r>
              <a:rPr lang="ru-RU" smtClean="0"/>
              <a:t>Оформление письменных работ по русскому языку</a:t>
            </a:r>
            <a:r>
              <a:rPr lang="en-US" smtClean="0"/>
              <a:t> </a:t>
            </a:r>
            <a:endParaRPr lang="en-US" sz="1800" smtClean="0"/>
          </a:p>
        </p:txBody>
      </p:sp>
      <p:grpSp>
        <p:nvGrpSpPr>
          <p:cNvPr id="28674" name="Group 3"/>
          <p:cNvGrpSpPr>
            <a:grpSpLocks/>
          </p:cNvGrpSpPr>
          <p:nvPr/>
        </p:nvGrpSpPr>
        <p:grpSpPr bwMode="auto">
          <a:xfrm>
            <a:off x="0" y="1196975"/>
            <a:ext cx="8358188" cy="1800225"/>
            <a:chOff x="1104" y="1215"/>
            <a:chExt cx="3504" cy="823"/>
          </a:xfrm>
        </p:grpSpPr>
        <p:sp>
          <p:nvSpPr>
            <p:cNvPr id="63492" name="AutoShape 4"/>
            <p:cNvSpPr>
              <a:spLocks noChangeArrowheads="1"/>
            </p:cNvSpPr>
            <p:nvPr/>
          </p:nvSpPr>
          <p:spPr bwMode="gray">
            <a:xfrm>
              <a:off x="1104" y="1215"/>
              <a:ext cx="3504" cy="823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>
                    <a:gamma/>
                    <a:tint val="51373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28689" name="AutoShape 5"/>
            <p:cNvSpPr>
              <a:spLocks noChangeArrowheads="1"/>
            </p:cNvSpPr>
            <p:nvPr/>
          </p:nvSpPr>
          <p:spPr bwMode="gray">
            <a:xfrm>
              <a:off x="1181" y="1276"/>
              <a:ext cx="522" cy="673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rgbClr val="0066CC"/>
                </a:gs>
                <a:gs pos="100000">
                  <a:srgbClr val="00478E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3494" name="Freeform 6"/>
            <p:cNvSpPr>
              <a:spLocks/>
            </p:cNvSpPr>
            <p:nvPr/>
          </p:nvSpPr>
          <p:spPr bwMode="gray">
            <a:xfrm>
              <a:off x="1223" y="1319"/>
              <a:ext cx="337" cy="337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rgbClr val="0066CC">
                    <a:gamma/>
                    <a:tint val="54510"/>
                    <a:invGamma/>
                  </a:srgbClr>
                </a:gs>
                <a:gs pos="50000">
                  <a:srgbClr val="0066CC">
                    <a:alpha val="0"/>
                  </a:srgbClr>
                </a:gs>
                <a:gs pos="100000">
                  <a:srgbClr val="0066CC">
                    <a:gamma/>
                    <a:tint val="54510"/>
                    <a:invGamma/>
                  </a:srgb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63495" name="Text Box 7"/>
            <p:cNvSpPr txBox="1">
              <a:spLocks noChangeArrowheads="1"/>
            </p:cNvSpPr>
            <p:nvPr/>
          </p:nvSpPr>
          <p:spPr bwMode="gray">
            <a:xfrm>
              <a:off x="1304" y="1440"/>
              <a:ext cx="243" cy="23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ru-RU" sz="28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19</a:t>
              </a:r>
              <a:endParaRPr lang="en-US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8694" name="Text Box 8"/>
            <p:cNvSpPr txBox="1">
              <a:spLocks noChangeArrowheads="1"/>
            </p:cNvSpPr>
            <p:nvPr/>
          </p:nvSpPr>
          <p:spPr bwMode="gray">
            <a:xfrm>
              <a:off x="1763" y="1260"/>
              <a:ext cx="2815" cy="5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000"/>
                <a:t> </a:t>
              </a:r>
              <a:r>
                <a:rPr lang="ru-RU" sz="2000" b="1">
                  <a:solidFill>
                    <a:srgbClr val="161616"/>
                  </a:solidFill>
                </a:rPr>
                <a:t>Следует определить, что обозначения над словами выполнять простым карандашом. </a:t>
              </a:r>
            </a:p>
            <a:p>
              <a:r>
                <a:rPr lang="ru-RU" sz="2000" b="1">
                  <a:solidFill>
                    <a:srgbClr val="161616"/>
                  </a:solidFill>
                </a:rPr>
                <a:t>Все подчеркивания делаются по линейке только карандашом. </a:t>
              </a:r>
            </a:p>
          </p:txBody>
        </p:sp>
      </p:grpSp>
      <p:grpSp>
        <p:nvGrpSpPr>
          <p:cNvPr id="28675" name="Group 9"/>
          <p:cNvGrpSpPr>
            <a:grpSpLocks/>
          </p:cNvGrpSpPr>
          <p:nvPr/>
        </p:nvGrpSpPr>
        <p:grpSpPr bwMode="auto">
          <a:xfrm>
            <a:off x="179388" y="3284538"/>
            <a:ext cx="8359775" cy="1627187"/>
            <a:chOff x="1104" y="2109"/>
            <a:chExt cx="3535" cy="868"/>
          </a:xfrm>
        </p:grpSpPr>
        <p:sp>
          <p:nvSpPr>
            <p:cNvPr id="63498" name="AutoShape 10"/>
            <p:cNvSpPr>
              <a:spLocks noChangeArrowheads="1"/>
            </p:cNvSpPr>
            <p:nvPr/>
          </p:nvSpPr>
          <p:spPr bwMode="gray">
            <a:xfrm>
              <a:off x="1104" y="2109"/>
              <a:ext cx="3504" cy="823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>
                    <a:gamma/>
                    <a:tint val="51373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28684" name="AutoShape 11"/>
            <p:cNvSpPr>
              <a:spLocks noChangeArrowheads="1"/>
            </p:cNvSpPr>
            <p:nvPr/>
          </p:nvSpPr>
          <p:spPr bwMode="gray">
            <a:xfrm>
              <a:off x="1181" y="2185"/>
              <a:ext cx="497" cy="673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rgbClr val="009999"/>
                </a:gs>
                <a:gs pos="100000">
                  <a:srgbClr val="006B6B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8685" name="Freeform 12"/>
            <p:cNvSpPr>
              <a:spLocks/>
            </p:cNvSpPr>
            <p:nvPr/>
          </p:nvSpPr>
          <p:spPr bwMode="gray">
            <a:xfrm>
              <a:off x="1223" y="2228"/>
              <a:ext cx="337" cy="337"/>
            </a:xfrm>
            <a:custGeom>
              <a:avLst/>
              <a:gdLst>
                <a:gd name="T0" fmla="*/ 21 w 596"/>
                <a:gd name="T1" fmla="*/ 0 h 598"/>
                <a:gd name="T2" fmla="*/ 0 w 596"/>
                <a:gd name="T3" fmla="*/ 21 h 598"/>
                <a:gd name="T4" fmla="*/ 0 w 596"/>
                <a:gd name="T5" fmla="*/ 105 h 598"/>
                <a:gd name="T6" fmla="*/ 29 w 596"/>
                <a:gd name="T7" fmla="*/ 31 h 598"/>
                <a:gd name="T8" fmla="*/ 106 w 596"/>
                <a:gd name="T9" fmla="*/ 0 h 598"/>
                <a:gd name="T10" fmla="*/ 21 w 596"/>
                <a:gd name="T11" fmla="*/ 0 h 59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6"/>
                <a:gd name="T19" fmla="*/ 0 h 598"/>
                <a:gd name="T20" fmla="*/ 596 w 596"/>
                <a:gd name="T21" fmla="*/ 598 h 59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rgbClr val="93D4D4"/>
                </a:gs>
                <a:gs pos="100000">
                  <a:srgbClr val="009999">
                    <a:alpha val="0"/>
                  </a:srgb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3501" name="Text Box 13"/>
            <p:cNvSpPr txBox="1">
              <a:spLocks noChangeArrowheads="1"/>
            </p:cNvSpPr>
            <p:nvPr/>
          </p:nvSpPr>
          <p:spPr bwMode="gray">
            <a:xfrm>
              <a:off x="1312" y="2340"/>
              <a:ext cx="246" cy="2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ru-RU" sz="28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20</a:t>
              </a:r>
              <a:endParaRPr lang="en-US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3502" name="Text Box 14"/>
            <p:cNvSpPr txBox="1">
              <a:spLocks noChangeArrowheads="1"/>
            </p:cNvSpPr>
            <p:nvPr/>
          </p:nvSpPr>
          <p:spPr bwMode="gray">
            <a:xfrm>
              <a:off x="1769" y="2115"/>
              <a:ext cx="2870" cy="86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2000" b="1" dirty="0">
                  <a:solidFill>
                    <a:schemeClr val="accent4">
                      <a:lumMod val="10000"/>
                    </a:schemeClr>
                  </a:solidFill>
                  <a:cs typeface="+mn-cs"/>
                </a:rPr>
                <a:t>При оформлении письменных видов разбора следует соблюдать требования предложенных образцов. Обращать внимание учащихся на постановку имеющихся тире, точки и запятой после определенных сокращений терминов. </a:t>
              </a:r>
            </a:p>
          </p:txBody>
        </p:sp>
      </p:grpSp>
      <p:grpSp>
        <p:nvGrpSpPr>
          <p:cNvPr id="28676" name="Group 15"/>
          <p:cNvGrpSpPr>
            <a:grpSpLocks/>
          </p:cNvGrpSpPr>
          <p:nvPr/>
        </p:nvGrpSpPr>
        <p:grpSpPr bwMode="auto">
          <a:xfrm>
            <a:off x="395288" y="5445125"/>
            <a:ext cx="8497887" cy="1223963"/>
            <a:chOff x="1104" y="3029"/>
            <a:chExt cx="3564" cy="823"/>
          </a:xfrm>
        </p:grpSpPr>
        <p:sp>
          <p:nvSpPr>
            <p:cNvPr id="63504" name="AutoShape 16"/>
            <p:cNvSpPr>
              <a:spLocks noChangeArrowheads="1"/>
            </p:cNvSpPr>
            <p:nvPr/>
          </p:nvSpPr>
          <p:spPr bwMode="gray">
            <a:xfrm>
              <a:off x="1104" y="3029"/>
              <a:ext cx="3504" cy="823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>
                    <a:gamma/>
                    <a:tint val="51373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28679" name="AutoShape 17"/>
            <p:cNvSpPr>
              <a:spLocks noChangeArrowheads="1"/>
            </p:cNvSpPr>
            <p:nvPr/>
          </p:nvSpPr>
          <p:spPr bwMode="gray">
            <a:xfrm>
              <a:off x="1181" y="3105"/>
              <a:ext cx="497" cy="673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rgbClr val="EC941E"/>
                </a:gs>
                <a:gs pos="100000">
                  <a:srgbClr val="A56715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8680" name="Freeform 18"/>
            <p:cNvSpPr>
              <a:spLocks/>
            </p:cNvSpPr>
            <p:nvPr/>
          </p:nvSpPr>
          <p:spPr bwMode="gray">
            <a:xfrm>
              <a:off x="1223" y="3148"/>
              <a:ext cx="337" cy="337"/>
            </a:xfrm>
            <a:custGeom>
              <a:avLst/>
              <a:gdLst>
                <a:gd name="T0" fmla="*/ 21 w 596"/>
                <a:gd name="T1" fmla="*/ 0 h 598"/>
                <a:gd name="T2" fmla="*/ 0 w 596"/>
                <a:gd name="T3" fmla="*/ 21 h 598"/>
                <a:gd name="T4" fmla="*/ 0 w 596"/>
                <a:gd name="T5" fmla="*/ 105 h 598"/>
                <a:gd name="T6" fmla="*/ 29 w 596"/>
                <a:gd name="T7" fmla="*/ 31 h 598"/>
                <a:gd name="T8" fmla="*/ 106 w 596"/>
                <a:gd name="T9" fmla="*/ 0 h 598"/>
                <a:gd name="T10" fmla="*/ 21 w 596"/>
                <a:gd name="T11" fmla="*/ 0 h 59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6"/>
                <a:gd name="T19" fmla="*/ 0 h 598"/>
                <a:gd name="T20" fmla="*/ 596 w 596"/>
                <a:gd name="T21" fmla="*/ 598 h 59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rgbClr val="F6CB92"/>
                </a:gs>
                <a:gs pos="100000">
                  <a:srgbClr val="EC941E">
                    <a:alpha val="0"/>
                  </a:srgb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3507" name="Text Box 19"/>
            <p:cNvSpPr txBox="1">
              <a:spLocks noChangeArrowheads="1"/>
            </p:cNvSpPr>
            <p:nvPr/>
          </p:nvSpPr>
          <p:spPr bwMode="gray">
            <a:xfrm>
              <a:off x="1255" y="3285"/>
              <a:ext cx="254" cy="34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defRPr/>
              </a:pPr>
              <a:r>
                <a:rPr lang="ru-RU" sz="28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21</a:t>
              </a:r>
            </a:p>
          </p:txBody>
        </p:sp>
        <p:sp>
          <p:nvSpPr>
            <p:cNvPr id="28682" name="Text Box 20"/>
            <p:cNvSpPr txBox="1">
              <a:spLocks noChangeArrowheads="1"/>
            </p:cNvSpPr>
            <p:nvPr/>
          </p:nvSpPr>
          <p:spPr bwMode="gray">
            <a:xfrm>
              <a:off x="1708" y="3141"/>
              <a:ext cx="2960" cy="26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ru-RU" sz="2000" b="1">
                <a:solidFill>
                  <a:srgbClr val="161616"/>
                </a:solidFill>
              </a:endParaRPr>
            </a:p>
          </p:txBody>
        </p:sp>
      </p:grpSp>
      <p:sp>
        <p:nvSpPr>
          <p:cNvPr id="28677" name="Rectangle 23"/>
          <p:cNvSpPr>
            <a:spLocks noChangeArrowheads="1"/>
          </p:cNvSpPr>
          <p:nvPr/>
        </p:nvSpPr>
        <p:spPr bwMode="auto">
          <a:xfrm flipV="1">
            <a:off x="2195513" y="5518150"/>
            <a:ext cx="4824412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>
            <a:spAutoFit/>
          </a:bodyPr>
          <a:lstStyle/>
          <a:p>
            <a:r>
              <a:rPr lang="ru-RU" b="1">
                <a:solidFill>
                  <a:srgbClr val="161616"/>
                </a:solidFill>
              </a:rPr>
              <a:t>(Название падежей указывается заглавной буквой    (Им.п. Р.п. Д.п. В.п. Т.п.)</a:t>
            </a:r>
          </a:p>
          <a:p>
            <a:endParaRPr lang="ru-RU" b="1">
              <a:solidFill>
                <a:srgbClr val="16161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ru-RU" smtClean="0"/>
          </a:p>
          <a:p>
            <a:endParaRPr lang="ru-RU" smtClean="0"/>
          </a:p>
          <a:p>
            <a:endParaRPr lang="ru-RU" smtClean="0"/>
          </a:p>
          <a:p>
            <a:r>
              <a:rPr lang="ru-RU" smtClean="0"/>
              <a:t>                      </a:t>
            </a:r>
            <a:r>
              <a:rPr lang="ru-RU" sz="5400" smtClean="0"/>
              <a:t>Математика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33375"/>
            <a:ext cx="7770812" cy="779463"/>
          </a:xfrm>
        </p:spPr>
        <p:txBody>
          <a:bodyPr/>
          <a:lstStyle/>
          <a:p>
            <a:pPr eaLnBrk="1" hangingPunct="1"/>
            <a:r>
              <a:rPr lang="ru-RU" sz="2800" smtClean="0"/>
              <a:t>Оформление письменных работ по математике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  <a:p>
            <a:pPr eaLnBrk="1" hangingPunct="1"/>
            <a:r>
              <a:rPr lang="ru-RU" smtClean="0"/>
              <a:t>Дата 1 классе по центру -20 октября.</a:t>
            </a:r>
          </a:p>
          <a:p>
            <a:pPr eaLnBrk="1" hangingPunct="1"/>
            <a:r>
              <a:rPr lang="ru-RU" smtClean="0"/>
              <a:t>Со 2 класса запись даты на полях- 3.09.</a:t>
            </a:r>
          </a:p>
          <a:p>
            <a:pPr eaLnBrk="1" hangingPunct="1"/>
            <a:r>
              <a:rPr lang="ru-RU" smtClean="0"/>
              <a:t>По центру- Классная работа. Домашняя работа.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Требование к речи учащихся</a:t>
            </a:r>
            <a:endParaRPr lang="en-US" smtClean="0"/>
          </a:p>
        </p:txBody>
      </p:sp>
      <p:sp>
        <p:nvSpPr>
          <p:cNvPr id="75779" name="AutoShape 3"/>
          <p:cNvSpPr>
            <a:spLocks noChangeArrowheads="1"/>
          </p:cNvSpPr>
          <p:nvPr/>
        </p:nvSpPr>
        <p:spPr bwMode="gray">
          <a:xfrm>
            <a:off x="6324600" y="2857500"/>
            <a:ext cx="2819400" cy="2895600"/>
          </a:xfrm>
          <a:prstGeom prst="chevron">
            <a:avLst>
              <a:gd name="adj" fmla="val 16468"/>
            </a:avLst>
          </a:prstGeom>
          <a:solidFill>
            <a:schemeClr val="hlink"/>
          </a:solidFill>
          <a:ln w="38100">
            <a:solidFill>
              <a:srgbClr val="EAEAEA"/>
            </a:solidFill>
            <a:miter lim="800000"/>
            <a:headEnd/>
            <a:tailEnd/>
          </a:ln>
          <a:effectLst>
            <a:outerShdw dist="109250" dir="3267739" algn="ctr" rotWithShape="0">
              <a:srgbClr val="333333">
                <a:alpha val="50000"/>
              </a:srgbClr>
            </a:outerShdw>
          </a:effectLst>
        </p:spPr>
        <p:txBody>
          <a:bodyPr anchor="ctr">
            <a:spAutoFit/>
          </a:bodyPr>
          <a:lstStyle/>
          <a:p>
            <a:pPr>
              <a:defRPr/>
            </a:pPr>
            <a:endParaRPr lang="ru-RU">
              <a:cs typeface="+mn-cs"/>
            </a:endParaRPr>
          </a:p>
        </p:txBody>
      </p:sp>
      <p:sp>
        <p:nvSpPr>
          <p:cNvPr id="75780" name="AutoShape 4"/>
          <p:cNvSpPr>
            <a:spLocks noChangeArrowheads="1"/>
          </p:cNvSpPr>
          <p:nvPr/>
        </p:nvSpPr>
        <p:spPr bwMode="gray">
          <a:xfrm>
            <a:off x="3286125" y="3286125"/>
            <a:ext cx="2971800" cy="2895600"/>
          </a:xfrm>
          <a:prstGeom prst="chevron">
            <a:avLst>
              <a:gd name="adj" fmla="val 17842"/>
            </a:avLst>
          </a:prstGeom>
          <a:solidFill>
            <a:schemeClr val="accent2"/>
          </a:solidFill>
          <a:ln w="38100">
            <a:solidFill>
              <a:srgbClr val="EAEAEA"/>
            </a:solidFill>
            <a:miter lim="800000"/>
            <a:headEnd/>
            <a:tailEnd/>
          </a:ln>
          <a:effectLst>
            <a:outerShdw dist="109250" dir="3267739" algn="ctr" rotWithShape="0">
              <a:srgbClr val="333333">
                <a:alpha val="50000"/>
              </a:srgbClr>
            </a:outerShdw>
          </a:effectLst>
        </p:spPr>
        <p:txBody>
          <a:bodyPr anchor="ctr">
            <a:spAutoFit/>
          </a:bodyPr>
          <a:lstStyle/>
          <a:p>
            <a:pPr>
              <a:defRPr/>
            </a:pPr>
            <a:endParaRPr lang="ru-RU">
              <a:cs typeface="+mn-cs"/>
            </a:endParaRPr>
          </a:p>
        </p:txBody>
      </p:sp>
      <p:sp>
        <p:nvSpPr>
          <p:cNvPr id="75781" name="AutoShape 5"/>
          <p:cNvSpPr>
            <a:spLocks noChangeArrowheads="1"/>
          </p:cNvSpPr>
          <p:nvPr/>
        </p:nvSpPr>
        <p:spPr bwMode="gray">
          <a:xfrm>
            <a:off x="571500" y="2857500"/>
            <a:ext cx="2971800" cy="2895600"/>
          </a:xfrm>
          <a:prstGeom prst="chevron">
            <a:avLst>
              <a:gd name="adj" fmla="val 17842"/>
            </a:avLst>
          </a:prstGeom>
          <a:solidFill>
            <a:schemeClr val="accent1"/>
          </a:solidFill>
          <a:ln w="38100">
            <a:solidFill>
              <a:srgbClr val="EAEAEA"/>
            </a:solidFill>
            <a:miter lim="800000"/>
            <a:headEnd/>
            <a:tailEnd/>
          </a:ln>
          <a:effectLst>
            <a:outerShdw dist="109250" dir="3267739" algn="ctr" rotWithShape="0">
              <a:srgbClr val="333333">
                <a:alpha val="50000"/>
              </a:srgbClr>
            </a:outerShdw>
          </a:effectLst>
        </p:spPr>
        <p:txBody>
          <a:bodyPr anchor="ctr">
            <a:spAutoFit/>
          </a:bodyPr>
          <a:lstStyle/>
          <a:p>
            <a:pPr>
              <a:defRPr/>
            </a:pPr>
            <a:endParaRPr lang="ru-RU">
              <a:cs typeface="+mn-cs"/>
            </a:endParaRPr>
          </a:p>
        </p:txBody>
      </p:sp>
      <p:sp>
        <p:nvSpPr>
          <p:cNvPr id="75782" name="AutoShape 6"/>
          <p:cNvSpPr>
            <a:spLocks noChangeArrowheads="1"/>
          </p:cNvSpPr>
          <p:nvPr/>
        </p:nvSpPr>
        <p:spPr bwMode="gray">
          <a:xfrm>
            <a:off x="285750" y="1571625"/>
            <a:ext cx="2838450" cy="98425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38100" algn="ctr">
            <a:solidFill>
              <a:srgbClr val="FFFFFF"/>
            </a:solidFill>
            <a:round/>
            <a:headEnd/>
            <a:tailEnd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 sz="2000" b="1" dirty="0">
              <a:cs typeface="+mn-cs"/>
            </a:endParaRPr>
          </a:p>
        </p:txBody>
      </p:sp>
      <p:sp>
        <p:nvSpPr>
          <p:cNvPr id="75783" name="AutoShape 7"/>
          <p:cNvSpPr>
            <a:spLocks noChangeArrowheads="1"/>
          </p:cNvSpPr>
          <p:nvPr/>
        </p:nvSpPr>
        <p:spPr bwMode="gray">
          <a:xfrm>
            <a:off x="3386138" y="1643063"/>
            <a:ext cx="2328862" cy="912812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 w="38100" algn="ctr">
            <a:solidFill>
              <a:srgbClr val="FFFFFF"/>
            </a:solidFill>
            <a:round/>
            <a:headEnd/>
            <a:tailEnd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 sz="2000" b="1" dirty="0">
              <a:cs typeface="+mn-cs"/>
            </a:endParaRPr>
          </a:p>
        </p:txBody>
      </p:sp>
      <p:sp>
        <p:nvSpPr>
          <p:cNvPr id="75784" name="AutoShape 8"/>
          <p:cNvSpPr>
            <a:spLocks noChangeArrowheads="1"/>
          </p:cNvSpPr>
          <p:nvPr/>
        </p:nvSpPr>
        <p:spPr bwMode="gray">
          <a:xfrm>
            <a:off x="6072188" y="1643063"/>
            <a:ext cx="2286000" cy="912812"/>
          </a:xfrm>
          <a:prstGeom prst="roundRect">
            <a:avLst>
              <a:gd name="adj" fmla="val 50000"/>
            </a:avLst>
          </a:prstGeom>
          <a:solidFill>
            <a:schemeClr val="hlink"/>
          </a:solidFill>
          <a:ln w="38100" algn="ctr">
            <a:solidFill>
              <a:srgbClr val="FFFFFF"/>
            </a:solidFill>
            <a:round/>
            <a:headEnd/>
            <a:tailEnd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 sz="2000" b="1" dirty="0">
              <a:cs typeface="+mn-cs"/>
            </a:endParaRPr>
          </a:p>
        </p:txBody>
      </p:sp>
      <p:sp>
        <p:nvSpPr>
          <p:cNvPr id="14344" name="TextBox 8"/>
          <p:cNvSpPr txBox="1">
            <a:spLocks noChangeArrowheads="1"/>
          </p:cNvSpPr>
          <p:nvPr/>
        </p:nvSpPr>
        <p:spPr bwMode="auto">
          <a:xfrm>
            <a:off x="642938" y="1785938"/>
            <a:ext cx="22145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/>
              <a:t>Содержание </a:t>
            </a:r>
          </a:p>
          <a:p>
            <a:pPr algn="ctr"/>
            <a:r>
              <a:rPr lang="ru-RU" sz="2000" b="1"/>
              <a:t>высказывания </a:t>
            </a:r>
          </a:p>
        </p:txBody>
      </p:sp>
      <p:sp>
        <p:nvSpPr>
          <p:cNvPr id="14345" name="TextBox 9"/>
          <p:cNvSpPr txBox="1">
            <a:spLocks noChangeArrowheads="1"/>
          </p:cNvSpPr>
          <p:nvPr/>
        </p:nvSpPr>
        <p:spPr bwMode="auto">
          <a:xfrm>
            <a:off x="3357563" y="1785938"/>
            <a:ext cx="25003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/>
              <a:t>Логическое построение </a:t>
            </a:r>
          </a:p>
        </p:txBody>
      </p:sp>
      <p:sp>
        <p:nvSpPr>
          <p:cNvPr id="14346" name="TextBox 10"/>
          <p:cNvSpPr txBox="1">
            <a:spLocks noChangeArrowheads="1"/>
          </p:cNvSpPr>
          <p:nvPr/>
        </p:nvSpPr>
        <p:spPr bwMode="auto">
          <a:xfrm>
            <a:off x="6286500" y="1714500"/>
            <a:ext cx="19288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/>
              <a:t>Речевое оформление </a:t>
            </a:r>
          </a:p>
        </p:txBody>
      </p:sp>
      <p:sp>
        <p:nvSpPr>
          <p:cNvPr id="14347" name="TextBox 11"/>
          <p:cNvSpPr txBox="1">
            <a:spLocks noChangeArrowheads="1"/>
          </p:cNvSpPr>
          <p:nvPr/>
        </p:nvSpPr>
        <p:spPr bwMode="auto">
          <a:xfrm>
            <a:off x="857250" y="2857500"/>
            <a:ext cx="257175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/>
              <a:t>-говорить и писать на тему, соблюдая ее границы;</a:t>
            </a:r>
          </a:p>
          <a:p>
            <a:r>
              <a:rPr lang="ru-RU" sz="1600" b="1"/>
              <a:t>  - отбирать наиболее существенные факты и сведения для раскрытия основной мысли высказывания;</a:t>
            </a:r>
          </a:p>
          <a:p>
            <a:r>
              <a:rPr lang="ru-RU" sz="1600" b="1"/>
              <a:t>- излагать материал логично и последовательно;</a:t>
            </a:r>
          </a:p>
          <a:p>
            <a:endParaRPr lang="ru-RU" sz="1600" b="1"/>
          </a:p>
          <a:p>
            <a:endParaRPr lang="ru-RU"/>
          </a:p>
        </p:txBody>
      </p:sp>
      <p:sp>
        <p:nvSpPr>
          <p:cNvPr id="14348" name="TextBox 12"/>
          <p:cNvSpPr txBox="1">
            <a:spLocks noChangeArrowheads="1"/>
          </p:cNvSpPr>
          <p:nvPr/>
        </p:nvSpPr>
        <p:spPr bwMode="auto">
          <a:xfrm>
            <a:off x="3714750" y="3287713"/>
            <a:ext cx="2500313" cy="357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ru-RU" sz="1600" b="1"/>
              <a:t> правильно и точно пользоваться языковыми средствами для оформления высказывания;</a:t>
            </a:r>
          </a:p>
          <a:p>
            <a:pPr>
              <a:buFontTx/>
              <a:buChar char="-"/>
            </a:pPr>
            <a:r>
              <a:rPr lang="ru-RU" sz="1600" b="1"/>
              <a:t>строить высказывания в определенном стиле в зависимости от цели и ситуации общения;</a:t>
            </a:r>
          </a:p>
          <a:p>
            <a:pPr>
              <a:buFontTx/>
              <a:buChar char="-"/>
            </a:pPr>
            <a:endParaRPr lang="ru-RU" sz="1600" b="1"/>
          </a:p>
          <a:p>
            <a:pPr>
              <a:buFontTx/>
              <a:buChar char="-"/>
            </a:pPr>
            <a:endParaRPr lang="ru-RU" sz="1600" b="1"/>
          </a:p>
          <a:p>
            <a:pPr>
              <a:buFontTx/>
              <a:buChar char="-"/>
            </a:pPr>
            <a:endParaRPr lang="ru-RU" b="1"/>
          </a:p>
        </p:txBody>
      </p:sp>
      <p:sp>
        <p:nvSpPr>
          <p:cNvPr id="14349" name="TextBox 13"/>
          <p:cNvSpPr txBox="1">
            <a:spLocks noChangeArrowheads="1"/>
          </p:cNvSpPr>
          <p:nvPr/>
        </p:nvSpPr>
        <p:spPr bwMode="auto">
          <a:xfrm>
            <a:off x="6643688" y="2857500"/>
            <a:ext cx="2643187" cy="329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ru-RU" sz="1600" b="1"/>
              <a:t>отвечать четко, с соблюдением логических ударений, пауз, правильной интонации, правил произношения; </a:t>
            </a:r>
          </a:p>
          <a:p>
            <a:pPr>
              <a:buFontTx/>
              <a:buChar char="-"/>
            </a:pPr>
            <a:r>
              <a:rPr lang="ru-RU" sz="1600" b="1"/>
              <a:t>- оформлять любое письменное высказывание с соблюдением орфографических и пунктуационных норм, чисто и аккуратно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800" smtClean="0"/>
              <a:t>Оформление письменных работ по математике</a:t>
            </a:r>
          </a:p>
        </p:txBody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После выполнения работы ( классной или домашней) следует отступать 4 клетки, на 5 писать.</a:t>
            </a:r>
          </a:p>
          <a:p>
            <a:pPr eaLnBrk="1" hangingPunct="1"/>
            <a:endParaRPr lang="ru-RU" smtClean="0"/>
          </a:p>
          <a:p>
            <a:pPr eaLnBrk="1" hangingPunct="1"/>
            <a:r>
              <a:rPr lang="ru-RU" smtClean="0"/>
              <a:t>При выполнении работы на странице требуется соблюдать внешние поля—2 клетки</a:t>
            </a:r>
          </a:p>
          <a:p>
            <a:pPr eaLnBrk="1" hangingPunct="1"/>
            <a:r>
              <a:rPr lang="ru-RU" smtClean="0"/>
              <a:t>Между столбиками 3 клетки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При оформлении письменных заданий указывать его №( №67) без уточнения вида ( Задача, Выражения)</a:t>
            </a:r>
          </a:p>
          <a:p>
            <a:pPr eaLnBrk="1" hangingPunct="1"/>
            <a:r>
              <a:rPr lang="ru-RU" smtClean="0"/>
              <a:t>Краткая запись условия задачи оформляется с их видом( краткая запись, схема, чертеж, таблица, рисунок)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В 1 классе</a:t>
            </a:r>
          </a:p>
          <a:p>
            <a:pPr eaLnBrk="1" hangingPunct="1"/>
            <a:r>
              <a:rPr lang="ru-RU" smtClean="0"/>
              <a:t>М-7м.</a:t>
            </a:r>
          </a:p>
          <a:p>
            <a:pPr eaLnBrk="1" hangingPunct="1"/>
            <a:r>
              <a:rPr lang="ru-RU" smtClean="0"/>
              <a:t>Б- 4М.</a:t>
            </a:r>
          </a:p>
          <a:p>
            <a:pPr eaLnBrk="1" hangingPunct="1"/>
            <a:r>
              <a:rPr lang="ru-RU" smtClean="0"/>
              <a:t>Со  второго полугодия 2 класса пишут ключевые слова:</a:t>
            </a:r>
          </a:p>
          <a:p>
            <a:pPr eaLnBrk="1" hangingPunct="1"/>
            <a:r>
              <a:rPr lang="ru-RU" smtClean="0"/>
              <a:t>Маленькие-7м.</a:t>
            </a:r>
          </a:p>
          <a:p>
            <a:pPr eaLnBrk="1" hangingPunct="1"/>
            <a:r>
              <a:rPr lang="ru-RU" smtClean="0"/>
              <a:t>Большие-3м.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Слово «Ответ» пишется под решением с заглавной буквы с отступлением 1 клетки вниз.</a:t>
            </a:r>
          </a:p>
          <a:p>
            <a:pPr eaLnBrk="1" hangingPunct="1"/>
            <a:r>
              <a:rPr lang="ru-RU" smtClean="0"/>
              <a:t>1 класс</a:t>
            </a:r>
          </a:p>
          <a:p>
            <a:pPr eaLnBrk="1" hangingPunct="1"/>
            <a:r>
              <a:rPr lang="ru-RU" smtClean="0"/>
              <a:t>3+2=5(м)</a:t>
            </a:r>
          </a:p>
          <a:p>
            <a:pPr eaLnBrk="1" hangingPunct="1"/>
            <a:r>
              <a:rPr lang="ru-RU" smtClean="0"/>
              <a:t>От.5 маш.</a:t>
            </a:r>
          </a:p>
          <a:p>
            <a:pPr eaLnBrk="1" hangingPunct="1"/>
            <a:r>
              <a:rPr lang="ru-RU" smtClean="0"/>
              <a:t>Со 2 класса</a:t>
            </a:r>
          </a:p>
          <a:p>
            <a:pPr eaLnBrk="1" hangingPunct="1"/>
            <a:r>
              <a:rPr lang="ru-RU" smtClean="0"/>
              <a:t>Ответ: 5 машин.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При выполнение контрольных, самостоятельных работ уч-ся, сами решают объем краткой записи, могут не писать.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При оформлении решения выражений на порядок действий требовать:</a:t>
            </a:r>
          </a:p>
          <a:p>
            <a:pPr eaLnBrk="1" hangingPunct="1"/>
            <a:r>
              <a:rPr lang="ru-RU" smtClean="0"/>
              <a:t>1.записыватьвыражение полностью.</a:t>
            </a:r>
          </a:p>
          <a:p>
            <a:pPr eaLnBrk="1" hangingPunct="1"/>
            <a:r>
              <a:rPr lang="ru-RU" smtClean="0"/>
              <a:t>2.указывать цифрами порядок действий</a:t>
            </a:r>
          </a:p>
          <a:p>
            <a:pPr eaLnBrk="1" hangingPunct="1"/>
            <a:r>
              <a:rPr lang="ru-RU" smtClean="0"/>
              <a:t>3.расписывать выполняемые действия по порядку( применяя письменные приемы вычисления)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В записи уравнений следует соблюдать требование образцов предложенных авторами учебников</a:t>
            </a:r>
          </a:p>
          <a:p>
            <a:pPr eaLnBrk="1" hangingPunct="1"/>
            <a:r>
              <a:rPr lang="ru-RU" smtClean="0"/>
              <a:t>Чертежи выполнять простым карандашом по линейке, результаты подписывать ручкой</a:t>
            </a:r>
          </a:p>
          <a:p>
            <a:pPr eaLnBrk="1" hangingPunct="1"/>
            <a:r>
              <a:rPr lang="ru-RU" smtClean="0"/>
              <a:t>Обозначения выполнять прописными буквами латинского алфавита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>
          <a:ln>
            <a:solidFill>
              <a:schemeClr val="tx2"/>
            </a:solidFill>
          </a:ln>
        </p:spPr>
        <p:txBody>
          <a:bodyPr/>
          <a:lstStyle/>
          <a:p>
            <a:pPr eaLnBrk="1" hangingPunct="1"/>
            <a:r>
              <a:rPr lang="ru-RU" b="1" smtClean="0"/>
              <a:t>Напомним, что в математике при сокращении наименований единиц измерений точки не ставятся. </a:t>
            </a:r>
          </a:p>
          <a:p>
            <a:pPr eaLnBrk="1" hangingPunct="1"/>
            <a:r>
              <a:rPr lang="ru-RU" b="1" smtClean="0"/>
              <a:t>Например: мм, м, см, ч, мин, км, кг, г и др.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400" smtClean="0"/>
              <a:t>О письменных работах и тетрадях учащихся</a:t>
            </a:r>
          </a:p>
        </p:txBody>
      </p:sp>
      <p:sp>
        <p:nvSpPr>
          <p:cNvPr id="39938" name="AutoShape 3"/>
          <p:cNvSpPr>
            <a:spLocks noChangeArrowheads="1"/>
          </p:cNvSpPr>
          <p:nvPr/>
        </p:nvSpPr>
        <p:spPr bwMode="auto">
          <a:xfrm>
            <a:off x="5562600" y="3095625"/>
            <a:ext cx="3009900" cy="35480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9CCFF"/>
              </a:gs>
              <a:gs pos="100000">
                <a:srgbClr val="E3F1FF"/>
              </a:gs>
            </a:gsLst>
            <a:lin ang="5400000" scaled="1"/>
          </a:gradFill>
          <a:ln w="38100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ru-RU">
              <a:latin typeface="Verdana" pitchFamily="34" charset="0"/>
            </a:endParaRPr>
          </a:p>
        </p:txBody>
      </p:sp>
      <p:sp>
        <p:nvSpPr>
          <p:cNvPr id="39939" name="AutoShape 5"/>
          <p:cNvSpPr>
            <a:spLocks noChangeArrowheads="1"/>
          </p:cNvSpPr>
          <p:nvPr/>
        </p:nvSpPr>
        <p:spPr bwMode="auto">
          <a:xfrm>
            <a:off x="428625" y="3095625"/>
            <a:ext cx="3000375" cy="35480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9CCFF"/>
              </a:gs>
              <a:gs pos="100000">
                <a:srgbClr val="E3F1FF"/>
              </a:gs>
            </a:gsLst>
            <a:lin ang="5400000" scaled="1"/>
          </a:gradFill>
          <a:ln w="38100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ru-RU">
              <a:latin typeface="Verdana" pitchFamily="34" charset="0"/>
            </a:endParaRPr>
          </a:p>
        </p:txBody>
      </p:sp>
      <p:sp>
        <p:nvSpPr>
          <p:cNvPr id="39940" name="Text Box 6"/>
          <p:cNvSpPr txBox="1">
            <a:spLocks noChangeArrowheads="1"/>
          </p:cNvSpPr>
          <p:nvPr/>
        </p:nvSpPr>
        <p:spPr bwMode="auto">
          <a:xfrm>
            <a:off x="785813" y="3214688"/>
            <a:ext cx="2500312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 sz="2000" b="1">
                <a:solidFill>
                  <a:srgbClr val="000000"/>
                </a:solidFill>
              </a:rPr>
              <a:t>Текущие </a:t>
            </a:r>
          </a:p>
          <a:p>
            <a:pPr algn="ctr" eaLnBrk="0" hangingPunct="0"/>
            <a:r>
              <a:rPr lang="ru-RU" sz="2000" b="1">
                <a:solidFill>
                  <a:srgbClr val="000000"/>
                </a:solidFill>
              </a:rPr>
              <a:t>контрольные</a:t>
            </a:r>
          </a:p>
          <a:p>
            <a:pPr algn="ctr" eaLnBrk="0" hangingPunct="0"/>
            <a:r>
              <a:rPr lang="ru-RU" sz="2000" b="1">
                <a:solidFill>
                  <a:srgbClr val="000000"/>
                </a:solidFill>
              </a:rPr>
              <a:t>работы</a:t>
            </a:r>
          </a:p>
          <a:p>
            <a:pPr algn="ctr" eaLnBrk="0" hangingPunct="0"/>
            <a:endParaRPr lang="ru-RU" sz="2000">
              <a:solidFill>
                <a:srgbClr val="000000"/>
              </a:solidFill>
            </a:endParaRPr>
          </a:p>
          <a:p>
            <a:pPr algn="ctr" eaLnBrk="0" hangingPunct="0"/>
            <a:r>
              <a:rPr lang="ru-RU" sz="2000">
                <a:solidFill>
                  <a:srgbClr val="000000"/>
                </a:solidFill>
              </a:rPr>
              <a:t>Цель: проверка усвоения  изучаемого и проверяемого материала</a:t>
            </a:r>
          </a:p>
          <a:p>
            <a:pPr algn="ctr" eaLnBrk="0" hangingPunct="0"/>
            <a:endParaRPr lang="ru-RU" b="1">
              <a:solidFill>
                <a:srgbClr val="000000"/>
              </a:solidFill>
            </a:endParaRPr>
          </a:p>
          <a:p>
            <a:pPr algn="ctr" eaLnBrk="0" hangingPunct="0"/>
            <a:endParaRPr lang="en-US">
              <a:solidFill>
                <a:srgbClr val="000000"/>
              </a:solidFill>
            </a:endParaRPr>
          </a:p>
        </p:txBody>
      </p:sp>
      <p:sp>
        <p:nvSpPr>
          <p:cNvPr id="39941" name="AutoShape 7"/>
          <p:cNvSpPr>
            <a:spLocks noChangeAspect="1" noChangeArrowheads="1" noTextEdit="1"/>
          </p:cNvSpPr>
          <p:nvPr/>
        </p:nvSpPr>
        <p:spPr bwMode="gray">
          <a:xfrm>
            <a:off x="3222625" y="2995613"/>
            <a:ext cx="909638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448" name="Freeform 8"/>
          <p:cNvSpPr>
            <a:spLocks/>
          </p:cNvSpPr>
          <p:nvPr/>
        </p:nvSpPr>
        <p:spPr bwMode="gray">
          <a:xfrm>
            <a:off x="3222625" y="2998788"/>
            <a:ext cx="903288" cy="124142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31765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cs typeface="+mn-cs"/>
            </a:endParaRPr>
          </a:p>
        </p:txBody>
      </p:sp>
      <p:sp>
        <p:nvSpPr>
          <p:cNvPr id="39943" name="AutoShape 9"/>
          <p:cNvSpPr>
            <a:spLocks noChangeAspect="1" noChangeArrowheads="1" noTextEdit="1"/>
          </p:cNvSpPr>
          <p:nvPr/>
        </p:nvSpPr>
        <p:spPr bwMode="gray">
          <a:xfrm flipH="1">
            <a:off x="4868863" y="2995613"/>
            <a:ext cx="909637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450" name="Freeform 10"/>
          <p:cNvSpPr>
            <a:spLocks/>
          </p:cNvSpPr>
          <p:nvPr/>
        </p:nvSpPr>
        <p:spPr bwMode="gray">
          <a:xfrm flipH="1">
            <a:off x="4875213" y="2998788"/>
            <a:ext cx="903287" cy="124142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31765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cs typeface="+mn-cs"/>
            </a:endParaRPr>
          </a:p>
        </p:txBody>
      </p:sp>
      <p:grpSp>
        <p:nvGrpSpPr>
          <p:cNvPr id="39945" name="Group 11"/>
          <p:cNvGrpSpPr>
            <a:grpSpLocks/>
          </p:cNvGrpSpPr>
          <p:nvPr/>
        </p:nvGrpSpPr>
        <p:grpSpPr bwMode="auto">
          <a:xfrm>
            <a:off x="2428875" y="1371600"/>
            <a:ext cx="4214813" cy="1601788"/>
            <a:chOff x="1997" y="1314"/>
            <a:chExt cx="1889" cy="1009"/>
          </a:xfrm>
        </p:grpSpPr>
        <p:grpSp>
          <p:nvGrpSpPr>
            <p:cNvPr id="39948" name="Group 12"/>
            <p:cNvGrpSpPr>
              <a:grpSpLocks/>
            </p:cNvGrpSpPr>
            <p:nvPr/>
          </p:nvGrpSpPr>
          <p:grpSpPr bwMode="auto">
            <a:xfrm>
              <a:off x="1997" y="1404"/>
              <a:ext cx="1889" cy="919"/>
              <a:chOff x="1973" y="1027"/>
              <a:chExt cx="1926" cy="937"/>
            </a:xfrm>
          </p:grpSpPr>
          <p:sp>
            <p:nvSpPr>
              <p:cNvPr id="61453" name="Oval 13"/>
              <p:cNvSpPr>
                <a:spLocks noChangeArrowheads="1"/>
              </p:cNvSpPr>
              <p:nvPr/>
            </p:nvSpPr>
            <p:spPr bwMode="gray">
              <a:xfrm>
                <a:off x="1994" y="105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8627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61454" name="Oval 14"/>
              <p:cNvSpPr>
                <a:spLocks noChangeArrowheads="1"/>
              </p:cNvSpPr>
              <p:nvPr/>
            </p:nvSpPr>
            <p:spPr bwMode="gray">
              <a:xfrm>
                <a:off x="1973" y="102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44314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cs typeface="+mn-cs"/>
                </a:endParaRPr>
              </a:p>
            </p:txBody>
          </p:sp>
        </p:grpSp>
        <p:sp>
          <p:nvSpPr>
            <p:cNvPr id="61455" name="Oval 15"/>
            <p:cNvSpPr>
              <a:spLocks noChangeArrowheads="1"/>
            </p:cNvSpPr>
            <p:nvPr/>
          </p:nvSpPr>
          <p:spPr bwMode="gray">
            <a:xfrm>
              <a:off x="2086" y="1314"/>
              <a:ext cx="1691" cy="845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61456" name="Oval 16"/>
            <p:cNvSpPr>
              <a:spLocks noChangeArrowheads="1"/>
            </p:cNvSpPr>
            <p:nvPr/>
          </p:nvSpPr>
          <p:spPr bwMode="gray">
            <a:xfrm>
              <a:off x="2108" y="1319"/>
              <a:ext cx="1650" cy="8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34902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61457" name="Oval 17"/>
            <p:cNvSpPr>
              <a:spLocks noChangeArrowheads="1"/>
            </p:cNvSpPr>
            <p:nvPr/>
          </p:nvSpPr>
          <p:spPr bwMode="gray">
            <a:xfrm>
              <a:off x="2125" y="1327"/>
              <a:ext cx="1570" cy="770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79216"/>
                    <a:invGamma/>
                  </a:schemeClr>
                </a:gs>
                <a:gs pos="100000">
                  <a:schemeClr val="accent1">
                    <a:alpha val="48000"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61458" name="Oval 18"/>
            <p:cNvSpPr>
              <a:spLocks noChangeArrowheads="1"/>
            </p:cNvSpPr>
            <p:nvPr/>
          </p:nvSpPr>
          <p:spPr bwMode="gray">
            <a:xfrm>
              <a:off x="2208" y="1344"/>
              <a:ext cx="1382" cy="6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100000">
                  <a:schemeClr val="accent1">
                    <a:alpha val="38000"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</p:grpSp>
      <p:sp>
        <p:nvSpPr>
          <p:cNvPr id="39946" name="Text Box 19"/>
          <p:cNvSpPr txBox="1">
            <a:spLocks noChangeArrowheads="1"/>
          </p:cNvSpPr>
          <p:nvPr/>
        </p:nvSpPr>
        <p:spPr bwMode="auto">
          <a:xfrm>
            <a:off x="3292475" y="1428750"/>
            <a:ext cx="2333625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ru-RU" sz="2400" b="1">
                <a:solidFill>
                  <a:srgbClr val="000000"/>
                </a:solidFill>
              </a:rPr>
              <a:t>Русский язык </a:t>
            </a:r>
          </a:p>
          <a:p>
            <a:pPr algn="ctr" eaLnBrk="0" hangingPunct="0"/>
            <a:r>
              <a:rPr lang="ru-RU" sz="2000" b="1">
                <a:solidFill>
                  <a:srgbClr val="000000"/>
                </a:solidFill>
              </a:rPr>
              <a:t>Математика </a:t>
            </a:r>
            <a:endParaRPr lang="en-US" sz="2000" b="1">
              <a:solidFill>
                <a:srgbClr val="000000"/>
              </a:solidFill>
            </a:endParaRPr>
          </a:p>
        </p:txBody>
      </p:sp>
      <p:sp>
        <p:nvSpPr>
          <p:cNvPr id="39947" name="Text Box 20"/>
          <p:cNvSpPr txBox="1">
            <a:spLocks noChangeArrowheads="1"/>
          </p:cNvSpPr>
          <p:nvPr/>
        </p:nvSpPr>
        <p:spPr bwMode="auto">
          <a:xfrm>
            <a:off x="5643563" y="3214688"/>
            <a:ext cx="2928937" cy="338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 sz="2000" b="1">
                <a:solidFill>
                  <a:srgbClr val="000000"/>
                </a:solidFill>
              </a:rPr>
              <a:t>Итоговые</a:t>
            </a:r>
          </a:p>
          <a:p>
            <a:pPr algn="ctr" eaLnBrk="0" hangingPunct="0"/>
            <a:r>
              <a:rPr lang="ru-RU" sz="2000" b="1">
                <a:solidFill>
                  <a:srgbClr val="000000"/>
                </a:solidFill>
              </a:rPr>
              <a:t>контрольные работы</a:t>
            </a:r>
          </a:p>
          <a:p>
            <a:pPr algn="ctr" eaLnBrk="0" hangingPunct="0"/>
            <a:r>
              <a:rPr lang="ru-RU" sz="2000" b="1">
                <a:solidFill>
                  <a:srgbClr val="000000"/>
                </a:solidFill>
              </a:rPr>
              <a:t> </a:t>
            </a:r>
          </a:p>
          <a:p>
            <a:pPr algn="ctr" eaLnBrk="0" hangingPunct="0">
              <a:buFontTx/>
              <a:buChar char="-"/>
            </a:pPr>
            <a:r>
              <a:rPr lang="ru-RU" sz="2000">
                <a:solidFill>
                  <a:srgbClr val="000000"/>
                </a:solidFill>
              </a:rPr>
              <a:t>после изучения наиболее значительных тем программы;</a:t>
            </a:r>
          </a:p>
          <a:p>
            <a:pPr algn="ctr" eaLnBrk="0" hangingPunct="0">
              <a:buFontTx/>
              <a:buChar char="-"/>
            </a:pPr>
            <a:r>
              <a:rPr lang="ru-RU" sz="2000">
                <a:solidFill>
                  <a:srgbClr val="000000"/>
                </a:solidFill>
              </a:rPr>
              <a:t>в конце учебной четверти;</a:t>
            </a:r>
          </a:p>
          <a:p>
            <a:pPr algn="ctr" eaLnBrk="0" hangingPunct="0">
              <a:buFontTx/>
              <a:buChar char="-"/>
            </a:pPr>
            <a:r>
              <a:rPr lang="ru-RU" sz="2000">
                <a:solidFill>
                  <a:srgbClr val="000000"/>
                </a:solidFill>
              </a:rPr>
              <a:t>в конце полугодия</a:t>
            </a:r>
          </a:p>
          <a:p>
            <a:pPr algn="ctr" eaLnBrk="0" hangingPunct="0">
              <a:buFontTx/>
              <a:buChar char="-"/>
            </a:pPr>
            <a:endParaRPr lang="en-US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z="2000" smtClean="0"/>
          </a:p>
        </p:txBody>
      </p:sp>
      <p:sp>
        <p:nvSpPr>
          <p:cNvPr id="40962" name="AutoShape 3"/>
          <p:cNvSpPr>
            <a:spLocks noChangeArrowheads="1"/>
          </p:cNvSpPr>
          <p:nvPr/>
        </p:nvSpPr>
        <p:spPr bwMode="invGray">
          <a:xfrm>
            <a:off x="0" y="1524000"/>
            <a:ext cx="6096000" cy="4495800"/>
          </a:xfrm>
          <a:prstGeom prst="rightArrow">
            <a:avLst>
              <a:gd name="adj1" fmla="val 79306"/>
              <a:gd name="adj2" fmla="val 33584"/>
            </a:avLst>
          </a:prstGeom>
          <a:gradFill rotWithShape="1">
            <a:gsLst>
              <a:gs pos="0">
                <a:srgbClr val="211E54"/>
              </a:gs>
              <a:gs pos="100000">
                <a:srgbClr val="727EA8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9636" name="AutoShape 4"/>
          <p:cNvSpPr>
            <a:spLocks noChangeArrowheads="1"/>
          </p:cNvSpPr>
          <p:nvPr/>
        </p:nvSpPr>
        <p:spPr bwMode="blackWhite">
          <a:xfrm>
            <a:off x="533400" y="2133600"/>
            <a:ext cx="4038600" cy="9906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ru-RU" b="1" dirty="0">
                <a:cs typeface="+mn-cs"/>
              </a:rPr>
              <a:t>Первый день четверти </a:t>
            </a:r>
            <a:endParaRPr lang="en-US" b="1" dirty="0">
              <a:cs typeface="+mn-cs"/>
            </a:endParaRPr>
          </a:p>
        </p:txBody>
      </p:sp>
      <p:sp>
        <p:nvSpPr>
          <p:cNvPr id="69637" name="AutoShape 5"/>
          <p:cNvSpPr>
            <a:spLocks noChangeArrowheads="1"/>
          </p:cNvSpPr>
          <p:nvPr/>
        </p:nvSpPr>
        <p:spPr bwMode="blackWhite">
          <a:xfrm>
            <a:off x="533400" y="3276600"/>
            <a:ext cx="4038600" cy="9906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ru-RU" b="1" dirty="0">
                <a:cs typeface="+mn-cs"/>
              </a:rPr>
              <a:t>Первый день после праздника </a:t>
            </a:r>
            <a:endParaRPr lang="en-US" b="1" dirty="0">
              <a:cs typeface="+mn-cs"/>
            </a:endParaRPr>
          </a:p>
        </p:txBody>
      </p:sp>
      <p:sp>
        <p:nvSpPr>
          <p:cNvPr id="69638" name="AutoShape 6"/>
          <p:cNvSpPr>
            <a:spLocks noChangeArrowheads="1"/>
          </p:cNvSpPr>
          <p:nvPr/>
        </p:nvSpPr>
        <p:spPr bwMode="blackWhite">
          <a:xfrm>
            <a:off x="533400" y="4419600"/>
            <a:ext cx="4038600" cy="9906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ru-RU" b="1" dirty="0">
                <a:cs typeface="+mn-cs"/>
              </a:rPr>
              <a:t>Понедельник </a:t>
            </a:r>
            <a:endParaRPr lang="en-US" b="1" dirty="0">
              <a:cs typeface="+mn-cs"/>
            </a:endParaRPr>
          </a:p>
        </p:txBody>
      </p:sp>
      <p:sp>
        <p:nvSpPr>
          <p:cNvPr id="69639" name="AutoShape 7"/>
          <p:cNvSpPr>
            <a:spLocks noChangeArrowheads="1"/>
          </p:cNvSpPr>
          <p:nvPr/>
        </p:nvSpPr>
        <p:spPr bwMode="black">
          <a:xfrm>
            <a:off x="5715000" y="2857500"/>
            <a:ext cx="3429000" cy="1295400"/>
          </a:xfrm>
          <a:prstGeom prst="roundRect">
            <a:avLst>
              <a:gd name="adj" fmla="val 9106"/>
            </a:avLst>
          </a:prstGeom>
          <a:noFill/>
          <a:ln w="25400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3200" b="1" dirty="0">
                <a:solidFill>
                  <a:srgbClr val="FFE10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Не рекомендуется проводить контрольные работы</a:t>
            </a:r>
            <a:endParaRPr lang="en-US" sz="3200" b="1" dirty="0">
              <a:solidFill>
                <a:srgbClr val="FFE101"/>
              </a:solidFill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6972300" cy="563563"/>
          </a:xfrm>
        </p:spPr>
        <p:txBody>
          <a:bodyPr/>
          <a:lstStyle/>
          <a:p>
            <a:pPr algn="ctr" eaLnBrk="1" hangingPunct="1"/>
            <a:endParaRPr lang="ru-RU" sz="2000" smtClean="0"/>
          </a:p>
        </p:txBody>
      </p:sp>
      <p:sp>
        <p:nvSpPr>
          <p:cNvPr id="65539" name="AutoShape 3"/>
          <p:cNvSpPr>
            <a:spLocks noChangeArrowheads="1"/>
          </p:cNvSpPr>
          <p:nvPr/>
        </p:nvSpPr>
        <p:spPr bwMode="gray">
          <a:xfrm>
            <a:off x="142875" y="2071688"/>
            <a:ext cx="3833813" cy="3833812"/>
          </a:xfrm>
          <a:custGeom>
            <a:avLst/>
            <a:gdLst>
              <a:gd name="G0" fmla="+- 1914 0 0"/>
              <a:gd name="G1" fmla="+- 21600 0 1914"/>
              <a:gd name="G2" fmla="+- 21600 0 1914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914" y="10800"/>
                </a:moveTo>
                <a:cubicBezTo>
                  <a:pt x="1914" y="15708"/>
                  <a:pt x="5892" y="19686"/>
                  <a:pt x="10800" y="19686"/>
                </a:cubicBezTo>
                <a:cubicBezTo>
                  <a:pt x="15708" y="19686"/>
                  <a:pt x="19686" y="15708"/>
                  <a:pt x="19686" y="10800"/>
                </a:cubicBezTo>
                <a:cubicBezTo>
                  <a:pt x="19686" y="5892"/>
                  <a:pt x="15708" y="1914"/>
                  <a:pt x="10800" y="1914"/>
                </a:cubicBezTo>
                <a:cubicBezTo>
                  <a:pt x="5892" y="1914"/>
                  <a:pt x="1914" y="5892"/>
                  <a:pt x="1914" y="10800"/>
                </a:cubicBezTo>
                <a:close/>
              </a:path>
            </a:pathLst>
          </a:custGeom>
          <a:gradFill rotWithShape="1">
            <a:gsLst>
              <a:gs pos="0">
                <a:schemeClr val="accent1">
                  <a:gamma/>
                  <a:tint val="60784"/>
                  <a:invGamma/>
                  <a:alpha val="12000"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tint val="60784"/>
                  <a:invGamma/>
                  <a:alpha val="12000"/>
                </a:schemeClr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cs typeface="+mn-cs"/>
            </a:endParaRPr>
          </a:p>
        </p:txBody>
      </p:sp>
      <p:sp>
        <p:nvSpPr>
          <p:cNvPr id="65540" name="Oval 4"/>
          <p:cNvSpPr>
            <a:spLocks noChangeArrowheads="1"/>
          </p:cNvSpPr>
          <p:nvPr/>
        </p:nvSpPr>
        <p:spPr bwMode="gray">
          <a:xfrm>
            <a:off x="500063" y="2428875"/>
            <a:ext cx="3200400" cy="3200400"/>
          </a:xfrm>
          <a:prstGeom prst="ellipse">
            <a:avLst/>
          </a:prstGeom>
          <a:gradFill rotWithShape="1">
            <a:gsLst>
              <a:gs pos="0">
                <a:schemeClr val="accent2">
                  <a:gamma/>
                  <a:tint val="56471"/>
                  <a:invGamma/>
                </a:schemeClr>
              </a:gs>
              <a:gs pos="100000">
                <a:schemeClr val="accent2"/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cs typeface="+mn-cs"/>
            </a:endParaRPr>
          </a:p>
        </p:txBody>
      </p:sp>
      <p:sp>
        <p:nvSpPr>
          <p:cNvPr id="65541" name="AutoShape 5"/>
          <p:cNvSpPr>
            <a:spLocks noChangeArrowheads="1"/>
          </p:cNvSpPr>
          <p:nvPr/>
        </p:nvSpPr>
        <p:spPr bwMode="gray">
          <a:xfrm>
            <a:off x="3643313" y="1357313"/>
            <a:ext cx="5000625" cy="500062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5882"/>
                  <a:invGamma/>
                </a:schemeClr>
              </a:gs>
            </a:gsLst>
            <a:lin ang="0" scaled="1"/>
          </a:gradFill>
          <a:ln w="381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ru-RU" b="1" dirty="0">
                <a:solidFill>
                  <a:schemeClr val="bg1"/>
                </a:solidFill>
                <a:cs typeface="+mn-cs"/>
              </a:rPr>
              <a:t>Продумывать ход изложения материала</a:t>
            </a:r>
            <a:endParaRPr lang="en-US" b="1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65542" name="AutoShape 6"/>
          <p:cNvSpPr>
            <a:spLocks noChangeArrowheads="1"/>
          </p:cNvSpPr>
          <p:nvPr/>
        </p:nvSpPr>
        <p:spPr bwMode="gray">
          <a:xfrm>
            <a:off x="3857625" y="2071688"/>
            <a:ext cx="4714875" cy="49847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tint val="5882"/>
                  <a:invGamma/>
                </a:schemeClr>
              </a:gs>
            </a:gsLst>
            <a:lin ang="0" scaled="1"/>
          </a:gradFill>
          <a:ln w="381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ru-RU" b="1" dirty="0">
                <a:solidFill>
                  <a:schemeClr val="bg1"/>
                </a:solidFill>
                <a:cs typeface="+mn-cs"/>
              </a:rPr>
              <a:t>Грамотно оформлять все виды записей</a:t>
            </a:r>
            <a:endParaRPr lang="en-US" b="1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65543" name="AutoShape 7"/>
          <p:cNvSpPr>
            <a:spLocks noChangeArrowheads="1"/>
          </p:cNvSpPr>
          <p:nvPr/>
        </p:nvSpPr>
        <p:spPr bwMode="gray">
          <a:xfrm>
            <a:off x="4000500" y="2786063"/>
            <a:ext cx="4929188" cy="500062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5882"/>
                  <a:invGamma/>
                </a:schemeClr>
              </a:gs>
            </a:gsLst>
            <a:lin ang="0" scaled="1"/>
          </a:gradFill>
          <a:ln w="381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ru-RU" b="1" dirty="0">
                <a:solidFill>
                  <a:schemeClr val="bg1"/>
                </a:solidFill>
                <a:cs typeface="+mn-cs"/>
              </a:rPr>
              <a:t>Не допускать в своей речи неправильно </a:t>
            </a:r>
          </a:p>
          <a:p>
            <a:pPr algn="ctr" eaLnBrk="0" hangingPunct="0">
              <a:defRPr/>
            </a:pPr>
            <a:r>
              <a:rPr lang="ru-RU" b="1" dirty="0">
                <a:solidFill>
                  <a:schemeClr val="bg1"/>
                </a:solidFill>
                <a:cs typeface="+mn-cs"/>
              </a:rPr>
              <a:t>построенных предложений</a:t>
            </a:r>
            <a:endParaRPr lang="en-US" b="1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65544" name="AutoShape 8"/>
          <p:cNvSpPr>
            <a:spLocks noChangeArrowheads="1"/>
          </p:cNvSpPr>
          <p:nvPr/>
        </p:nvSpPr>
        <p:spPr bwMode="gray">
          <a:xfrm>
            <a:off x="4143375" y="3500438"/>
            <a:ext cx="4857750" cy="785812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tint val="5882"/>
                  <a:invGamma/>
                </a:schemeClr>
              </a:gs>
            </a:gsLst>
            <a:lin ang="0" scaled="1"/>
          </a:gradFill>
          <a:ln w="381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ru-RU" b="1" dirty="0">
              <a:solidFill>
                <a:schemeClr val="bg1"/>
              </a:solidFill>
              <a:cs typeface="+mn-cs"/>
            </a:endParaRPr>
          </a:p>
          <a:p>
            <a:pPr algn="ctr" eaLnBrk="0" hangingPunct="0">
              <a:defRPr/>
            </a:pPr>
            <a:r>
              <a:rPr lang="ru-RU" b="1" dirty="0">
                <a:solidFill>
                  <a:schemeClr val="bg1"/>
                </a:solidFill>
                <a:cs typeface="+mn-cs"/>
              </a:rPr>
              <a:t>Систематически проводить работу по </a:t>
            </a:r>
          </a:p>
          <a:p>
            <a:pPr algn="ctr" eaLnBrk="0" hangingPunct="0">
              <a:defRPr/>
            </a:pPr>
            <a:r>
              <a:rPr lang="ru-RU" b="1" dirty="0">
                <a:solidFill>
                  <a:schemeClr val="bg1"/>
                </a:solidFill>
                <a:cs typeface="+mn-cs"/>
              </a:rPr>
              <a:t>обогащению и конкретизации словаря </a:t>
            </a:r>
          </a:p>
          <a:p>
            <a:pPr algn="ctr" eaLnBrk="0" hangingPunct="0">
              <a:defRPr/>
            </a:pPr>
            <a:r>
              <a:rPr lang="ru-RU" b="1" dirty="0">
                <a:solidFill>
                  <a:schemeClr val="bg1"/>
                </a:solidFill>
                <a:cs typeface="+mn-cs"/>
              </a:rPr>
              <a:t>учащегося</a:t>
            </a:r>
          </a:p>
          <a:p>
            <a:pPr algn="ctr" eaLnBrk="0" hangingPunct="0">
              <a:defRPr/>
            </a:pPr>
            <a:r>
              <a:rPr lang="ru-RU" b="1" dirty="0">
                <a:solidFill>
                  <a:schemeClr val="bg1"/>
                </a:solidFill>
                <a:cs typeface="+mn-cs"/>
              </a:rPr>
              <a:t> </a:t>
            </a:r>
            <a:endParaRPr lang="en-US" b="1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65545" name="AutoShape 9"/>
          <p:cNvSpPr>
            <a:spLocks noChangeArrowheads="1"/>
          </p:cNvSpPr>
          <p:nvPr/>
        </p:nvSpPr>
        <p:spPr bwMode="gray">
          <a:xfrm>
            <a:off x="4000500" y="4500563"/>
            <a:ext cx="5143500" cy="642937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5882"/>
                  <a:invGamma/>
                </a:schemeClr>
              </a:gs>
            </a:gsLst>
            <a:lin ang="0" scaled="1"/>
          </a:gradFill>
          <a:ln w="381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ru-RU" b="1" dirty="0">
                <a:solidFill>
                  <a:schemeClr val="accent4">
                    <a:lumMod val="10000"/>
                  </a:schemeClr>
                </a:solidFill>
                <a:cs typeface="+mn-cs"/>
              </a:rPr>
              <a:t>Чаще предлагать задания по </a:t>
            </a:r>
          </a:p>
          <a:p>
            <a:pPr algn="ctr" eaLnBrk="0" hangingPunct="0">
              <a:defRPr/>
            </a:pPr>
            <a:r>
              <a:rPr lang="ru-RU" b="1" dirty="0">
                <a:solidFill>
                  <a:schemeClr val="accent4">
                    <a:lumMod val="10000"/>
                  </a:schemeClr>
                </a:solidFill>
                <a:cs typeface="+mn-cs"/>
              </a:rPr>
              <a:t>составлению плана, вопросов</a:t>
            </a:r>
            <a:endParaRPr lang="en-US" b="1" dirty="0">
              <a:solidFill>
                <a:schemeClr val="accent4">
                  <a:lumMod val="10000"/>
                </a:schemeClr>
              </a:solidFill>
              <a:cs typeface="+mn-cs"/>
            </a:endParaRPr>
          </a:p>
        </p:txBody>
      </p:sp>
      <p:sp>
        <p:nvSpPr>
          <p:cNvPr id="65546" name="Text Box 10"/>
          <p:cNvSpPr txBox="1">
            <a:spLocks noChangeArrowheads="1"/>
          </p:cNvSpPr>
          <p:nvPr/>
        </p:nvSpPr>
        <p:spPr bwMode="gray">
          <a:xfrm>
            <a:off x="808038" y="3214688"/>
            <a:ext cx="2492375" cy="15700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ru-RU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Рекомендации </a:t>
            </a:r>
          </a:p>
          <a:p>
            <a:pPr algn="ctr" eaLnBrk="0" hangingPunct="0">
              <a:defRPr/>
            </a:pPr>
            <a:r>
              <a:rPr lang="ru-RU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учителям всех</a:t>
            </a:r>
          </a:p>
          <a:p>
            <a:pPr algn="ctr" eaLnBrk="0" hangingPunct="0">
              <a:defRPr/>
            </a:pPr>
            <a:r>
              <a:rPr lang="ru-RU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школьных </a:t>
            </a:r>
          </a:p>
          <a:p>
            <a:pPr algn="ctr" eaLnBrk="0" hangingPunct="0">
              <a:defRPr/>
            </a:pPr>
            <a:r>
              <a:rPr lang="ru-RU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дисциплин</a:t>
            </a:r>
            <a:endParaRPr lang="en-US" sz="2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11" name="AutoShape 8"/>
          <p:cNvSpPr>
            <a:spLocks noChangeArrowheads="1"/>
          </p:cNvSpPr>
          <p:nvPr/>
        </p:nvSpPr>
        <p:spPr bwMode="gray">
          <a:xfrm>
            <a:off x="3643313" y="5357813"/>
            <a:ext cx="5286375" cy="5715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tint val="5882"/>
                  <a:invGamma/>
                </a:schemeClr>
              </a:gs>
            </a:gsLst>
            <a:lin ang="0" scaled="1"/>
          </a:gradFill>
          <a:ln w="381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ru-RU" b="1" dirty="0">
                <a:solidFill>
                  <a:schemeClr val="bg1"/>
                </a:solidFill>
                <a:cs typeface="+mn-cs"/>
              </a:rPr>
              <a:t>Уделять внимание формированию умений </a:t>
            </a:r>
          </a:p>
          <a:p>
            <a:pPr algn="ctr" eaLnBrk="0" hangingPunct="0">
              <a:defRPr/>
            </a:pPr>
            <a:r>
              <a:rPr lang="ru-RU" b="1" dirty="0">
                <a:solidFill>
                  <a:schemeClr val="bg1"/>
                </a:solidFill>
                <a:cs typeface="+mn-cs"/>
              </a:rPr>
              <a:t>анализировать, сравнивать, сопоставлять</a:t>
            </a:r>
            <a:endParaRPr lang="en-US" b="1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12" name="AutoShape 9"/>
          <p:cNvSpPr>
            <a:spLocks noChangeArrowheads="1"/>
          </p:cNvSpPr>
          <p:nvPr/>
        </p:nvSpPr>
        <p:spPr bwMode="gray">
          <a:xfrm>
            <a:off x="3357563" y="6143625"/>
            <a:ext cx="5500687" cy="500063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5882"/>
                  <a:invGamma/>
                </a:schemeClr>
              </a:gs>
            </a:gsLst>
            <a:lin ang="0" scaled="1"/>
          </a:gradFill>
          <a:ln w="381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ru-RU" b="1" dirty="0">
                <a:solidFill>
                  <a:schemeClr val="accent4">
                    <a:lumMod val="10000"/>
                  </a:schemeClr>
                </a:solidFill>
                <a:cs typeface="+mn-cs"/>
              </a:rPr>
              <a:t>Использовать выразительное чтение вслух</a:t>
            </a:r>
            <a:endParaRPr lang="en-US" b="1" dirty="0">
              <a:solidFill>
                <a:schemeClr val="accent4">
                  <a:lumMod val="10000"/>
                </a:schemeClr>
              </a:solidFill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000" smtClean="0"/>
              <a:t>Порядок проверки письменных работ учителем</a:t>
            </a:r>
            <a:endParaRPr lang="en-US" sz="2000" smtClean="0"/>
          </a:p>
        </p:txBody>
      </p:sp>
      <p:sp>
        <p:nvSpPr>
          <p:cNvPr id="41986" name="AutoShape 3"/>
          <p:cNvSpPr>
            <a:spLocks noChangeArrowheads="1"/>
          </p:cNvSpPr>
          <p:nvPr/>
        </p:nvSpPr>
        <p:spPr bwMode="invGray">
          <a:xfrm>
            <a:off x="0" y="981075"/>
            <a:ext cx="6500813" cy="5572125"/>
          </a:xfrm>
          <a:prstGeom prst="rightArrow">
            <a:avLst>
              <a:gd name="adj1" fmla="val 79306"/>
              <a:gd name="adj2" fmla="val 33585"/>
            </a:avLst>
          </a:prstGeom>
          <a:gradFill rotWithShape="1">
            <a:gsLst>
              <a:gs pos="0">
                <a:srgbClr val="211E54"/>
              </a:gs>
              <a:gs pos="100000">
                <a:srgbClr val="727EA8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9636" name="AutoShape 4"/>
          <p:cNvSpPr>
            <a:spLocks noChangeArrowheads="1"/>
          </p:cNvSpPr>
          <p:nvPr/>
        </p:nvSpPr>
        <p:spPr bwMode="blackWhite">
          <a:xfrm>
            <a:off x="755650" y="1268413"/>
            <a:ext cx="8929688" cy="73025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ru-RU" b="1"/>
          </a:p>
        </p:txBody>
      </p:sp>
      <p:sp>
        <p:nvSpPr>
          <p:cNvPr id="69637" name="AutoShape 5"/>
          <p:cNvSpPr>
            <a:spLocks noChangeArrowheads="1"/>
          </p:cNvSpPr>
          <p:nvPr/>
        </p:nvSpPr>
        <p:spPr bwMode="blackWhite">
          <a:xfrm>
            <a:off x="0" y="1700213"/>
            <a:ext cx="5929313" cy="1944687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b="1" dirty="0">
                <a:cs typeface="+mn-cs"/>
              </a:rPr>
              <a:t>подчеркивание и исправление ошибок </a:t>
            </a:r>
          </a:p>
          <a:p>
            <a:pPr algn="ctr">
              <a:defRPr/>
            </a:pPr>
            <a:r>
              <a:rPr lang="ru-RU" b="1" dirty="0">
                <a:cs typeface="+mn-cs"/>
              </a:rPr>
              <a:t>производится учителем только красной пастой</a:t>
            </a:r>
          </a:p>
          <a:p>
            <a:pPr algn="ctr">
              <a:defRPr/>
            </a:pPr>
            <a:r>
              <a:rPr lang="ru-RU" b="1" dirty="0">
                <a:cs typeface="+mn-cs"/>
              </a:rPr>
              <a:t> (красными чернилами, красным карандашом)</a:t>
            </a:r>
          </a:p>
        </p:txBody>
      </p:sp>
      <p:sp>
        <p:nvSpPr>
          <p:cNvPr id="69638" name="AutoShape 6"/>
          <p:cNvSpPr>
            <a:spLocks noChangeArrowheads="1"/>
          </p:cNvSpPr>
          <p:nvPr/>
        </p:nvSpPr>
        <p:spPr bwMode="blackWhite">
          <a:xfrm>
            <a:off x="0" y="4786313"/>
            <a:ext cx="9144000" cy="2071687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ru-RU" b="1" dirty="0">
                <a:cs typeface="+mn-cs"/>
              </a:rPr>
              <a:t>Все контрольные работы оцениваются учителем с занесением оценок </a:t>
            </a:r>
          </a:p>
          <a:p>
            <a:pPr>
              <a:defRPr/>
            </a:pPr>
            <a:r>
              <a:rPr lang="ru-RU" b="1" dirty="0">
                <a:cs typeface="+mn-cs"/>
              </a:rPr>
              <a:t>в классный журнал. За </a:t>
            </a:r>
            <a:r>
              <a:rPr lang="ru-RU" b="1" u="sng" dirty="0">
                <a:cs typeface="+mn-cs"/>
              </a:rPr>
              <a:t>диагностические и обучающие</a:t>
            </a:r>
            <a:r>
              <a:rPr lang="ru-RU" b="1" dirty="0">
                <a:cs typeface="+mn-cs"/>
              </a:rPr>
              <a:t> работы оценки «2» и «3» </a:t>
            </a:r>
          </a:p>
          <a:p>
            <a:pPr>
              <a:defRPr/>
            </a:pPr>
            <a:r>
              <a:rPr lang="ru-RU" b="1" u="sng" dirty="0">
                <a:cs typeface="+mn-cs"/>
              </a:rPr>
              <a:t>могут выставляются по усмотрению учителя</a:t>
            </a:r>
            <a:r>
              <a:rPr lang="ru-RU" b="1" dirty="0">
                <a:cs typeface="+mn-cs"/>
              </a:rPr>
              <a:t>. Классные и домашние письменные </a:t>
            </a:r>
          </a:p>
          <a:p>
            <a:pPr>
              <a:defRPr/>
            </a:pPr>
            <a:r>
              <a:rPr lang="ru-RU" b="1" dirty="0">
                <a:cs typeface="+mn-cs"/>
              </a:rPr>
              <a:t>работы по русскому языку оцениваются; оценки в журнал могут быть </a:t>
            </a:r>
          </a:p>
          <a:p>
            <a:pPr>
              <a:defRPr/>
            </a:pPr>
            <a:r>
              <a:rPr lang="ru-RU" b="1" dirty="0">
                <a:cs typeface="+mn-cs"/>
              </a:rPr>
              <a:t>выставлены за наиболее значимые работы по усмотрению учителя.</a:t>
            </a:r>
          </a:p>
        </p:txBody>
      </p:sp>
      <p:sp>
        <p:nvSpPr>
          <p:cNvPr id="69639" name="AutoShape 7"/>
          <p:cNvSpPr>
            <a:spLocks noChangeArrowheads="1"/>
          </p:cNvSpPr>
          <p:nvPr/>
        </p:nvSpPr>
        <p:spPr bwMode="black">
          <a:xfrm>
            <a:off x="5715000" y="3286125"/>
            <a:ext cx="3429000" cy="1295400"/>
          </a:xfrm>
          <a:prstGeom prst="roundRect">
            <a:avLst>
              <a:gd name="adj" fmla="val 9106"/>
            </a:avLst>
          </a:prstGeom>
          <a:noFill/>
          <a:ln w="25400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3200" b="1" dirty="0">
                <a:solidFill>
                  <a:srgbClr val="FFE10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Проверка контрольных работ </a:t>
            </a:r>
            <a:endParaRPr lang="en-US" sz="3200" b="1" dirty="0">
              <a:solidFill>
                <a:srgbClr val="FFE101"/>
              </a:solidFill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7572375" cy="563563"/>
          </a:xfrm>
        </p:spPr>
        <p:txBody>
          <a:bodyPr/>
          <a:lstStyle/>
          <a:p>
            <a:pPr algn="ctr" eaLnBrk="1" hangingPunct="1"/>
            <a:r>
              <a:rPr lang="ru-RU" smtClean="0"/>
              <a:t>Критерии выставления отметок за письменные работы учащихся</a:t>
            </a:r>
            <a:endParaRPr lang="en-US" sz="1800" smtClean="0"/>
          </a:p>
        </p:txBody>
      </p:sp>
      <p:grpSp>
        <p:nvGrpSpPr>
          <p:cNvPr id="43010" name="Group 3"/>
          <p:cNvGrpSpPr>
            <a:grpSpLocks/>
          </p:cNvGrpSpPr>
          <p:nvPr/>
        </p:nvGrpSpPr>
        <p:grpSpPr bwMode="auto">
          <a:xfrm>
            <a:off x="357188" y="1428750"/>
            <a:ext cx="8429625" cy="1395413"/>
            <a:chOff x="1104" y="1200"/>
            <a:chExt cx="3534" cy="879"/>
          </a:xfrm>
        </p:grpSpPr>
        <p:sp>
          <p:nvSpPr>
            <p:cNvPr id="63492" name="AutoShape 4"/>
            <p:cNvSpPr>
              <a:spLocks noChangeArrowheads="1"/>
            </p:cNvSpPr>
            <p:nvPr/>
          </p:nvSpPr>
          <p:spPr bwMode="gray">
            <a:xfrm>
              <a:off x="1104" y="1200"/>
              <a:ext cx="3504" cy="823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>
                    <a:gamma/>
                    <a:tint val="51373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43024" name="AutoShape 5"/>
            <p:cNvSpPr>
              <a:spLocks noChangeArrowheads="1"/>
            </p:cNvSpPr>
            <p:nvPr/>
          </p:nvSpPr>
          <p:spPr bwMode="gray">
            <a:xfrm>
              <a:off x="1181" y="1276"/>
              <a:ext cx="522" cy="673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rgbClr val="0066CC"/>
                </a:gs>
                <a:gs pos="100000">
                  <a:srgbClr val="00478E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3494" name="Freeform 6"/>
            <p:cNvSpPr>
              <a:spLocks/>
            </p:cNvSpPr>
            <p:nvPr/>
          </p:nvSpPr>
          <p:spPr bwMode="gray">
            <a:xfrm>
              <a:off x="1223" y="1319"/>
              <a:ext cx="337" cy="337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rgbClr val="0066CC">
                    <a:gamma/>
                    <a:tint val="54510"/>
                    <a:invGamma/>
                  </a:srgbClr>
                </a:gs>
                <a:gs pos="50000">
                  <a:srgbClr val="0066CC">
                    <a:alpha val="0"/>
                  </a:srgbClr>
                </a:gs>
                <a:gs pos="100000">
                  <a:srgbClr val="0066CC">
                    <a:gamma/>
                    <a:tint val="54510"/>
                    <a:invGamma/>
                  </a:srgb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63495" name="Text Box 7"/>
            <p:cNvSpPr txBox="1">
              <a:spLocks noChangeArrowheads="1"/>
            </p:cNvSpPr>
            <p:nvPr/>
          </p:nvSpPr>
          <p:spPr bwMode="gray">
            <a:xfrm>
              <a:off x="1386" y="1440"/>
              <a:ext cx="77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endParaRPr lang="ru-RU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3496" name="Text Box 8"/>
            <p:cNvSpPr txBox="1">
              <a:spLocks noChangeArrowheads="1"/>
            </p:cNvSpPr>
            <p:nvPr/>
          </p:nvSpPr>
          <p:spPr bwMode="gray">
            <a:xfrm>
              <a:off x="1793" y="1245"/>
              <a:ext cx="2845" cy="83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ru-RU" sz="2000" b="1" dirty="0">
                  <a:solidFill>
                    <a:schemeClr val="accent4">
                      <a:lumMod val="10000"/>
                    </a:schemeClr>
                  </a:solidFill>
                  <a:cs typeface="+mn-cs"/>
                </a:rPr>
                <a:t>Самостоятельные обучающие письменные работы оцениваются по тем же правилам. Оценки в журнал за эти работы могут быть выставлены по усмотрению учителя</a:t>
              </a:r>
              <a:endParaRPr lang="en-US" sz="2000" b="1" dirty="0">
                <a:solidFill>
                  <a:schemeClr val="accent4">
                    <a:lumMod val="10000"/>
                  </a:schemeClr>
                </a:solidFill>
                <a:cs typeface="+mn-cs"/>
              </a:endParaRPr>
            </a:p>
          </p:txBody>
        </p:sp>
      </p:grpSp>
      <p:grpSp>
        <p:nvGrpSpPr>
          <p:cNvPr id="43011" name="Group 9"/>
          <p:cNvGrpSpPr>
            <a:grpSpLocks/>
          </p:cNvGrpSpPr>
          <p:nvPr/>
        </p:nvGrpSpPr>
        <p:grpSpPr bwMode="auto">
          <a:xfrm>
            <a:off x="357188" y="3000375"/>
            <a:ext cx="8286750" cy="1323975"/>
            <a:chOff x="1104" y="2109"/>
            <a:chExt cx="3504" cy="834"/>
          </a:xfrm>
        </p:grpSpPr>
        <p:sp>
          <p:nvSpPr>
            <p:cNvPr id="63498" name="AutoShape 10"/>
            <p:cNvSpPr>
              <a:spLocks noChangeArrowheads="1"/>
            </p:cNvSpPr>
            <p:nvPr/>
          </p:nvSpPr>
          <p:spPr bwMode="gray">
            <a:xfrm>
              <a:off x="1104" y="2109"/>
              <a:ext cx="3504" cy="823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>
                    <a:gamma/>
                    <a:tint val="51373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43019" name="AutoShape 11"/>
            <p:cNvSpPr>
              <a:spLocks noChangeArrowheads="1"/>
            </p:cNvSpPr>
            <p:nvPr/>
          </p:nvSpPr>
          <p:spPr bwMode="gray">
            <a:xfrm>
              <a:off x="1181" y="2185"/>
              <a:ext cx="497" cy="673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rgbClr val="009999"/>
                </a:gs>
                <a:gs pos="100000">
                  <a:srgbClr val="006B6B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3020" name="Freeform 12"/>
            <p:cNvSpPr>
              <a:spLocks/>
            </p:cNvSpPr>
            <p:nvPr/>
          </p:nvSpPr>
          <p:spPr bwMode="gray">
            <a:xfrm>
              <a:off x="1223" y="2228"/>
              <a:ext cx="337" cy="337"/>
            </a:xfrm>
            <a:custGeom>
              <a:avLst/>
              <a:gdLst>
                <a:gd name="T0" fmla="*/ 21 w 596"/>
                <a:gd name="T1" fmla="*/ 0 h 598"/>
                <a:gd name="T2" fmla="*/ 0 w 596"/>
                <a:gd name="T3" fmla="*/ 21 h 598"/>
                <a:gd name="T4" fmla="*/ 0 w 596"/>
                <a:gd name="T5" fmla="*/ 105 h 598"/>
                <a:gd name="T6" fmla="*/ 29 w 596"/>
                <a:gd name="T7" fmla="*/ 31 h 598"/>
                <a:gd name="T8" fmla="*/ 106 w 596"/>
                <a:gd name="T9" fmla="*/ 0 h 598"/>
                <a:gd name="T10" fmla="*/ 21 w 596"/>
                <a:gd name="T11" fmla="*/ 0 h 59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6"/>
                <a:gd name="T19" fmla="*/ 0 h 598"/>
                <a:gd name="T20" fmla="*/ 596 w 596"/>
                <a:gd name="T21" fmla="*/ 598 h 59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rgbClr val="93D4D4"/>
                </a:gs>
                <a:gs pos="100000">
                  <a:srgbClr val="009999">
                    <a:alpha val="0"/>
                  </a:srgb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3501" name="Text Box 13"/>
            <p:cNvSpPr txBox="1">
              <a:spLocks noChangeArrowheads="1"/>
            </p:cNvSpPr>
            <p:nvPr/>
          </p:nvSpPr>
          <p:spPr bwMode="gray">
            <a:xfrm>
              <a:off x="1395" y="2340"/>
              <a:ext cx="7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endParaRPr lang="ru-RU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3502" name="Text Box 14"/>
            <p:cNvSpPr txBox="1">
              <a:spLocks noChangeArrowheads="1"/>
            </p:cNvSpPr>
            <p:nvPr/>
          </p:nvSpPr>
          <p:spPr bwMode="gray">
            <a:xfrm>
              <a:off x="1708" y="2109"/>
              <a:ext cx="2816" cy="83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ru-RU" sz="2000" b="1" dirty="0">
                  <a:solidFill>
                    <a:schemeClr val="accent4">
                      <a:lumMod val="10000"/>
                    </a:schemeClr>
                  </a:solidFill>
                  <a:cs typeface="+mn-cs"/>
                </a:rPr>
                <a:t>Оценки за классные и домашние письменные работы могут быть выставлены в журнал за наиболее значимые работы по усмотрению учителя</a:t>
              </a:r>
              <a:endParaRPr lang="en-US" sz="2000" b="1" dirty="0">
                <a:solidFill>
                  <a:schemeClr val="accent4">
                    <a:lumMod val="10000"/>
                  </a:schemeClr>
                </a:solidFill>
                <a:cs typeface="+mn-cs"/>
              </a:endParaRPr>
            </a:p>
          </p:txBody>
        </p:sp>
      </p:grpSp>
      <p:grpSp>
        <p:nvGrpSpPr>
          <p:cNvPr id="43012" name="Group 15"/>
          <p:cNvGrpSpPr>
            <a:grpSpLocks/>
          </p:cNvGrpSpPr>
          <p:nvPr/>
        </p:nvGrpSpPr>
        <p:grpSpPr bwMode="auto">
          <a:xfrm>
            <a:off x="323850" y="4500563"/>
            <a:ext cx="8358188" cy="1665287"/>
            <a:chOff x="1104" y="3029"/>
            <a:chExt cx="3534" cy="982"/>
          </a:xfrm>
        </p:grpSpPr>
        <p:sp>
          <p:nvSpPr>
            <p:cNvPr id="63504" name="AutoShape 16"/>
            <p:cNvSpPr>
              <a:spLocks noChangeArrowheads="1"/>
            </p:cNvSpPr>
            <p:nvPr/>
          </p:nvSpPr>
          <p:spPr bwMode="gray">
            <a:xfrm>
              <a:off x="1104" y="3029"/>
              <a:ext cx="3534" cy="982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>
                    <a:gamma/>
                    <a:tint val="51373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43014" name="AutoShape 17"/>
            <p:cNvSpPr>
              <a:spLocks noChangeArrowheads="1"/>
            </p:cNvSpPr>
            <p:nvPr/>
          </p:nvSpPr>
          <p:spPr bwMode="gray">
            <a:xfrm>
              <a:off x="1181" y="3105"/>
              <a:ext cx="497" cy="673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rgbClr val="EC941E"/>
                </a:gs>
                <a:gs pos="100000">
                  <a:srgbClr val="A56715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3015" name="Freeform 18"/>
            <p:cNvSpPr>
              <a:spLocks/>
            </p:cNvSpPr>
            <p:nvPr/>
          </p:nvSpPr>
          <p:spPr bwMode="gray">
            <a:xfrm>
              <a:off x="1223" y="3148"/>
              <a:ext cx="337" cy="337"/>
            </a:xfrm>
            <a:custGeom>
              <a:avLst/>
              <a:gdLst>
                <a:gd name="T0" fmla="*/ 21 w 596"/>
                <a:gd name="T1" fmla="*/ 0 h 598"/>
                <a:gd name="T2" fmla="*/ 0 w 596"/>
                <a:gd name="T3" fmla="*/ 21 h 598"/>
                <a:gd name="T4" fmla="*/ 0 w 596"/>
                <a:gd name="T5" fmla="*/ 105 h 598"/>
                <a:gd name="T6" fmla="*/ 29 w 596"/>
                <a:gd name="T7" fmla="*/ 31 h 598"/>
                <a:gd name="T8" fmla="*/ 106 w 596"/>
                <a:gd name="T9" fmla="*/ 0 h 598"/>
                <a:gd name="T10" fmla="*/ 21 w 596"/>
                <a:gd name="T11" fmla="*/ 0 h 59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6"/>
                <a:gd name="T19" fmla="*/ 0 h 598"/>
                <a:gd name="T20" fmla="*/ 596 w 596"/>
                <a:gd name="T21" fmla="*/ 598 h 59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rgbClr val="F6CB92"/>
                </a:gs>
                <a:gs pos="100000">
                  <a:srgbClr val="EC941E">
                    <a:alpha val="0"/>
                  </a:srgb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3507" name="Text Box 19"/>
            <p:cNvSpPr txBox="1">
              <a:spLocks noChangeArrowheads="1"/>
            </p:cNvSpPr>
            <p:nvPr/>
          </p:nvSpPr>
          <p:spPr bwMode="gray">
            <a:xfrm>
              <a:off x="1425" y="3285"/>
              <a:ext cx="78" cy="30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endParaRPr lang="ru-RU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43017" name="Text Box 20"/>
            <p:cNvSpPr txBox="1">
              <a:spLocks noChangeArrowheads="1"/>
            </p:cNvSpPr>
            <p:nvPr/>
          </p:nvSpPr>
          <p:spPr bwMode="gray">
            <a:xfrm>
              <a:off x="1678" y="3029"/>
              <a:ext cx="2848" cy="77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000" b="1">
                  <a:solidFill>
                    <a:srgbClr val="161616"/>
                  </a:solidFill>
                </a:rPr>
                <a:t>100  %правильных вариантов- «5»</a:t>
              </a:r>
            </a:p>
            <a:p>
              <a:r>
                <a:rPr lang="ru-RU" sz="2000" b="1">
                  <a:solidFill>
                    <a:srgbClr val="161616"/>
                  </a:solidFill>
                </a:rPr>
                <a:t>89-70 % -  «4»                       69-50 % - «З» </a:t>
              </a:r>
            </a:p>
            <a:p>
              <a:r>
                <a:rPr lang="ru-RU" sz="2000" b="1">
                  <a:solidFill>
                    <a:srgbClr val="161616"/>
                  </a:solidFill>
                </a:rPr>
                <a:t>ниже- «2»</a:t>
              </a:r>
            </a:p>
            <a:p>
              <a:r>
                <a:rPr lang="ru-RU" sz="2000" b="1">
                  <a:solidFill>
                    <a:srgbClr val="161616"/>
                  </a:solidFill>
                </a:rPr>
                <a:t> 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800" smtClean="0"/>
              <a:t>Объем словарного диктанта</a:t>
            </a:r>
          </a:p>
        </p:txBody>
      </p:sp>
      <p:sp>
        <p:nvSpPr>
          <p:cNvPr id="44034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smtClean="0"/>
              <a:t>1 класс - 0</a:t>
            </a:r>
          </a:p>
          <a:p>
            <a:r>
              <a:rPr lang="ru-RU" smtClean="0"/>
              <a:t>2 класс - 8-10слов</a:t>
            </a:r>
          </a:p>
          <a:p>
            <a:r>
              <a:rPr lang="ru-RU" smtClean="0"/>
              <a:t>3класс - 10-12слов</a:t>
            </a:r>
          </a:p>
          <a:p>
            <a:r>
              <a:rPr lang="ru-RU" smtClean="0"/>
              <a:t>4класс - 12-15 слов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800" smtClean="0"/>
              <a:t>Объем диктантов</a:t>
            </a:r>
          </a:p>
        </p:txBody>
      </p:sp>
      <p:graphicFrame>
        <p:nvGraphicFramePr>
          <p:cNvPr id="60461" name="Group 45"/>
          <p:cNvGraphicFramePr>
            <a:graphicFrameLocks noGrp="1"/>
          </p:cNvGraphicFramePr>
          <p:nvPr>
            <p:ph idx="4294967295"/>
          </p:nvPr>
        </p:nvGraphicFramePr>
        <p:xfrm>
          <a:off x="457200" y="1219200"/>
          <a:ext cx="8229600" cy="5181600"/>
        </p:xfrm>
        <a:graphic>
          <a:graphicData uri="http://schemas.openxmlformats.org/drawingml/2006/table">
            <a:tbl>
              <a:tblPr/>
              <a:tblGrid>
                <a:gridCol w="1646238"/>
                <a:gridCol w="1646237"/>
                <a:gridCol w="1644650"/>
                <a:gridCol w="1646238"/>
                <a:gridCol w="1646237"/>
              </a:tblGrid>
              <a:tr h="1036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Классы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чет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2чет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3чет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 чет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6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класс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15-17сл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50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2класс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20-25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25-35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35-40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40-45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6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3класс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45-50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50-55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55-60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60-70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6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4класс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65-70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70-75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75-80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85-90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4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476250"/>
            <a:ext cx="6762750" cy="492125"/>
          </a:xfrm>
        </p:spPr>
        <p:txBody>
          <a:bodyPr/>
          <a:lstStyle/>
          <a:p>
            <a:r>
              <a:rPr lang="ru-RU" sz="2800" smtClean="0"/>
              <a:t>Объем текста для контрольного списывания</a:t>
            </a:r>
          </a:p>
        </p:txBody>
      </p:sp>
      <p:graphicFrame>
        <p:nvGraphicFramePr>
          <p:cNvPr id="65540" name="Group 4"/>
          <p:cNvGraphicFramePr>
            <a:graphicFrameLocks noGrp="1"/>
          </p:cNvGraphicFramePr>
          <p:nvPr>
            <p:ph idx="4294967295"/>
          </p:nvPr>
        </p:nvGraphicFramePr>
        <p:xfrm>
          <a:off x="457200" y="1219200"/>
          <a:ext cx="8229600" cy="5181600"/>
        </p:xfrm>
        <a:graphic>
          <a:graphicData uri="http://schemas.openxmlformats.org/drawingml/2006/table">
            <a:tbl>
              <a:tblPr/>
              <a:tblGrid>
                <a:gridCol w="1646238"/>
                <a:gridCol w="1646237"/>
                <a:gridCol w="1644650"/>
                <a:gridCol w="1646238"/>
                <a:gridCol w="1646237"/>
              </a:tblGrid>
              <a:tr h="1036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Классы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чет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2чет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3чет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 чет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6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класс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15-20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50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2класс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20-25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25-30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30-35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35-40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6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3класс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40-45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45-50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50-55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55-60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6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4класс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60-65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65-75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70-75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75-80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WordArt 7"/>
          <p:cNvSpPr>
            <a:spLocks noChangeArrowheads="1" noChangeShapeType="1" noTextEdit="1"/>
          </p:cNvSpPr>
          <p:nvPr/>
        </p:nvSpPr>
        <p:spPr bwMode="gray">
          <a:xfrm>
            <a:off x="3643313" y="2643188"/>
            <a:ext cx="4876800" cy="609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ru-RU" sz="5400" b="1" kern="10">
                <a:ln w="2857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effectLst>
                  <a:outerShdw dist="107763" dir="2700000" algn="ctr" rotWithShape="0">
                    <a:srgbClr val="000000">
                      <a:alpha val="50000"/>
                    </a:srgbClr>
                  </a:outerShdw>
                </a:effectLst>
                <a:latin typeface="Verdana"/>
                <a:ea typeface="Verdana"/>
                <a:cs typeface="Verdana"/>
              </a:rPr>
              <a:t>Желаю творческих </a:t>
            </a:r>
          </a:p>
          <a:p>
            <a:pPr algn="ctr"/>
            <a:r>
              <a:rPr lang="ru-RU" sz="5400" b="1" kern="10">
                <a:ln w="2857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effectLst>
                  <a:outerShdw dist="107763" dir="2700000" algn="ctr" rotWithShape="0">
                    <a:srgbClr val="000000">
                      <a:alpha val="50000"/>
                    </a:srgbClr>
                  </a:outerShdw>
                </a:effectLst>
                <a:latin typeface="Verdana"/>
                <a:ea typeface="Verdana"/>
                <a:cs typeface="Verdana"/>
              </a:rPr>
              <a:t>успехов!</a:t>
            </a:r>
          </a:p>
        </p:txBody>
      </p:sp>
      <p:sp>
        <p:nvSpPr>
          <p:cNvPr id="4" name="Овал 3"/>
          <p:cNvSpPr/>
          <p:nvPr/>
        </p:nvSpPr>
        <p:spPr>
          <a:xfrm>
            <a:off x="5572125" y="285750"/>
            <a:ext cx="3214688" cy="428625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6929438" y="6143625"/>
            <a:ext cx="2214562" cy="428625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6972300" cy="563563"/>
          </a:xfrm>
        </p:spPr>
        <p:txBody>
          <a:bodyPr/>
          <a:lstStyle/>
          <a:p>
            <a:pPr algn="ctr" eaLnBrk="1" hangingPunct="1"/>
            <a:endParaRPr lang="ru-RU" sz="2000" smtClean="0"/>
          </a:p>
        </p:txBody>
      </p:sp>
      <p:sp>
        <p:nvSpPr>
          <p:cNvPr id="65539" name="AutoShape 3"/>
          <p:cNvSpPr>
            <a:spLocks noChangeArrowheads="1"/>
          </p:cNvSpPr>
          <p:nvPr/>
        </p:nvSpPr>
        <p:spPr bwMode="gray">
          <a:xfrm>
            <a:off x="142875" y="2071688"/>
            <a:ext cx="3833813" cy="3833812"/>
          </a:xfrm>
          <a:custGeom>
            <a:avLst/>
            <a:gdLst>
              <a:gd name="G0" fmla="+- 1914 0 0"/>
              <a:gd name="G1" fmla="+- 21600 0 1914"/>
              <a:gd name="G2" fmla="+- 21600 0 1914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914" y="10800"/>
                </a:moveTo>
                <a:cubicBezTo>
                  <a:pt x="1914" y="15708"/>
                  <a:pt x="5892" y="19686"/>
                  <a:pt x="10800" y="19686"/>
                </a:cubicBezTo>
                <a:cubicBezTo>
                  <a:pt x="15708" y="19686"/>
                  <a:pt x="19686" y="15708"/>
                  <a:pt x="19686" y="10800"/>
                </a:cubicBezTo>
                <a:cubicBezTo>
                  <a:pt x="19686" y="5892"/>
                  <a:pt x="15708" y="1914"/>
                  <a:pt x="10800" y="1914"/>
                </a:cubicBezTo>
                <a:cubicBezTo>
                  <a:pt x="5892" y="1914"/>
                  <a:pt x="1914" y="5892"/>
                  <a:pt x="1914" y="10800"/>
                </a:cubicBezTo>
                <a:close/>
              </a:path>
            </a:pathLst>
          </a:custGeom>
          <a:gradFill rotWithShape="1">
            <a:gsLst>
              <a:gs pos="0">
                <a:schemeClr val="accent1">
                  <a:gamma/>
                  <a:tint val="60784"/>
                  <a:invGamma/>
                  <a:alpha val="12000"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tint val="60784"/>
                  <a:invGamma/>
                  <a:alpha val="12000"/>
                </a:schemeClr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cs typeface="+mn-cs"/>
            </a:endParaRPr>
          </a:p>
        </p:txBody>
      </p:sp>
      <p:sp>
        <p:nvSpPr>
          <p:cNvPr id="65540" name="Oval 4"/>
          <p:cNvSpPr>
            <a:spLocks noChangeArrowheads="1"/>
          </p:cNvSpPr>
          <p:nvPr/>
        </p:nvSpPr>
        <p:spPr bwMode="gray">
          <a:xfrm>
            <a:off x="500063" y="2428875"/>
            <a:ext cx="3200400" cy="3200400"/>
          </a:xfrm>
          <a:prstGeom prst="ellipse">
            <a:avLst/>
          </a:prstGeom>
          <a:gradFill rotWithShape="1">
            <a:gsLst>
              <a:gs pos="0">
                <a:schemeClr val="accent2">
                  <a:gamma/>
                  <a:tint val="56471"/>
                  <a:invGamma/>
                </a:schemeClr>
              </a:gs>
              <a:gs pos="100000">
                <a:schemeClr val="accent2"/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cs typeface="+mn-cs"/>
            </a:endParaRPr>
          </a:p>
        </p:txBody>
      </p:sp>
      <p:sp>
        <p:nvSpPr>
          <p:cNvPr id="65541" name="AutoShape 5"/>
          <p:cNvSpPr>
            <a:spLocks noChangeArrowheads="1"/>
          </p:cNvSpPr>
          <p:nvPr/>
        </p:nvSpPr>
        <p:spPr bwMode="gray">
          <a:xfrm>
            <a:off x="3571875" y="1285875"/>
            <a:ext cx="5000625" cy="500063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5882"/>
                  <a:invGamma/>
                </a:schemeClr>
              </a:gs>
            </a:gsLst>
            <a:lin ang="0" scaled="1"/>
          </a:gradFill>
          <a:ln w="381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ru-RU" b="1" dirty="0">
                <a:solidFill>
                  <a:schemeClr val="accent4">
                    <a:lumMod val="10000"/>
                  </a:schemeClr>
                </a:solidFill>
                <a:cs typeface="+mn-cs"/>
              </a:rPr>
              <a:t>Учить школьников работать с книгой</a:t>
            </a:r>
            <a:endParaRPr lang="en-US" b="1" dirty="0">
              <a:solidFill>
                <a:schemeClr val="accent4">
                  <a:lumMod val="10000"/>
                </a:schemeClr>
              </a:solidFill>
              <a:cs typeface="+mn-cs"/>
            </a:endParaRPr>
          </a:p>
        </p:txBody>
      </p:sp>
      <p:sp>
        <p:nvSpPr>
          <p:cNvPr id="65542" name="AutoShape 6"/>
          <p:cNvSpPr>
            <a:spLocks noChangeArrowheads="1"/>
          </p:cNvSpPr>
          <p:nvPr/>
        </p:nvSpPr>
        <p:spPr bwMode="gray">
          <a:xfrm>
            <a:off x="3857625" y="2000250"/>
            <a:ext cx="5072063" cy="500063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tint val="5882"/>
                  <a:invGamma/>
                </a:schemeClr>
              </a:gs>
            </a:gsLst>
            <a:lin ang="0" scaled="1"/>
          </a:gradFill>
          <a:ln w="381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ru-RU" b="1" dirty="0">
                <a:solidFill>
                  <a:schemeClr val="accent4">
                    <a:lumMod val="10000"/>
                  </a:schemeClr>
                </a:solidFill>
                <a:cs typeface="+mn-cs"/>
              </a:rPr>
              <a:t>Следить за аккуратным ведением тетрадей</a:t>
            </a:r>
            <a:endParaRPr lang="en-US" b="1" dirty="0">
              <a:solidFill>
                <a:schemeClr val="accent4">
                  <a:lumMod val="10000"/>
                </a:schemeClr>
              </a:solidFill>
              <a:cs typeface="+mn-cs"/>
            </a:endParaRPr>
          </a:p>
        </p:txBody>
      </p:sp>
      <p:sp>
        <p:nvSpPr>
          <p:cNvPr id="65543" name="AutoShape 7"/>
          <p:cNvSpPr>
            <a:spLocks noChangeArrowheads="1"/>
          </p:cNvSpPr>
          <p:nvPr/>
        </p:nvSpPr>
        <p:spPr bwMode="gray">
          <a:xfrm>
            <a:off x="3857625" y="2714625"/>
            <a:ext cx="5286375" cy="85725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5882"/>
                  <a:invGamma/>
                </a:schemeClr>
              </a:gs>
            </a:gsLst>
            <a:lin ang="0" scaled="1"/>
          </a:gradFill>
          <a:ln w="381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ru-RU" b="1" dirty="0">
                <a:solidFill>
                  <a:schemeClr val="accent4">
                    <a:lumMod val="10000"/>
                  </a:schemeClr>
                </a:solidFill>
                <a:cs typeface="+mn-cs"/>
              </a:rPr>
              <a:t>Исправлять допущенные ошибки не только </a:t>
            </a:r>
          </a:p>
          <a:p>
            <a:pPr algn="ctr" eaLnBrk="0" hangingPunct="0">
              <a:defRPr/>
            </a:pPr>
            <a:r>
              <a:rPr lang="ru-RU" b="1" dirty="0">
                <a:solidFill>
                  <a:schemeClr val="accent4">
                    <a:lumMod val="10000"/>
                  </a:schemeClr>
                </a:solidFill>
                <a:cs typeface="+mn-cs"/>
              </a:rPr>
              <a:t>в тетрадях по всем предметам,</a:t>
            </a:r>
          </a:p>
          <a:p>
            <a:pPr algn="ctr" eaLnBrk="0" hangingPunct="0">
              <a:defRPr/>
            </a:pPr>
            <a:r>
              <a:rPr lang="ru-RU" b="1" dirty="0">
                <a:solidFill>
                  <a:schemeClr val="accent4">
                    <a:lumMod val="10000"/>
                  </a:schemeClr>
                </a:solidFill>
                <a:cs typeface="+mn-cs"/>
              </a:rPr>
              <a:t> но и в дневниках учащихся</a:t>
            </a:r>
            <a:endParaRPr lang="en-US" b="1" dirty="0">
              <a:solidFill>
                <a:schemeClr val="accent4">
                  <a:lumMod val="10000"/>
                </a:schemeClr>
              </a:solidFill>
              <a:cs typeface="+mn-cs"/>
            </a:endParaRPr>
          </a:p>
        </p:txBody>
      </p:sp>
      <p:sp>
        <p:nvSpPr>
          <p:cNvPr id="65544" name="AutoShape 8"/>
          <p:cNvSpPr>
            <a:spLocks noChangeArrowheads="1"/>
          </p:cNvSpPr>
          <p:nvPr/>
        </p:nvSpPr>
        <p:spPr bwMode="gray">
          <a:xfrm>
            <a:off x="4071938" y="3714750"/>
            <a:ext cx="5072062" cy="785813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tint val="5882"/>
                  <a:invGamma/>
                </a:schemeClr>
              </a:gs>
            </a:gsLst>
            <a:lin ang="0" scaled="1"/>
          </a:gradFill>
          <a:ln w="381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ru-RU" b="1" dirty="0">
                <a:solidFill>
                  <a:schemeClr val="accent4">
                    <a:lumMod val="10000"/>
                  </a:schemeClr>
                </a:solidFill>
                <a:cs typeface="+mn-cs"/>
              </a:rPr>
              <a:t>Добиваться повышения культуры</a:t>
            </a:r>
          </a:p>
          <a:p>
            <a:pPr algn="ctr" eaLnBrk="0" hangingPunct="0">
              <a:defRPr/>
            </a:pPr>
            <a:r>
              <a:rPr lang="ru-RU" b="1" dirty="0">
                <a:solidFill>
                  <a:schemeClr val="accent4">
                    <a:lumMod val="10000"/>
                  </a:schemeClr>
                </a:solidFill>
                <a:cs typeface="+mn-cs"/>
              </a:rPr>
              <a:t> устной разговорной речи учащихся </a:t>
            </a:r>
            <a:endParaRPr lang="en-US" b="1" dirty="0">
              <a:solidFill>
                <a:schemeClr val="accent4">
                  <a:lumMod val="10000"/>
                </a:schemeClr>
              </a:solidFill>
              <a:cs typeface="+mn-cs"/>
            </a:endParaRPr>
          </a:p>
        </p:txBody>
      </p:sp>
      <p:sp>
        <p:nvSpPr>
          <p:cNvPr id="65545" name="AutoShape 9"/>
          <p:cNvSpPr>
            <a:spLocks noChangeArrowheads="1"/>
          </p:cNvSpPr>
          <p:nvPr/>
        </p:nvSpPr>
        <p:spPr bwMode="gray">
          <a:xfrm>
            <a:off x="3786188" y="4714875"/>
            <a:ext cx="5357812" cy="785813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5882"/>
                  <a:invGamma/>
                </a:schemeClr>
              </a:gs>
            </a:gsLst>
            <a:lin ang="0" scaled="1"/>
          </a:gradFill>
          <a:ln w="381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ru-RU" b="1" dirty="0">
                <a:solidFill>
                  <a:schemeClr val="accent4">
                    <a:lumMod val="10000"/>
                  </a:schemeClr>
                </a:solidFill>
                <a:cs typeface="+mn-cs"/>
              </a:rPr>
              <a:t>Использовать все формы </a:t>
            </a:r>
          </a:p>
          <a:p>
            <a:pPr algn="ctr" eaLnBrk="0" hangingPunct="0">
              <a:defRPr/>
            </a:pPr>
            <a:r>
              <a:rPr lang="ru-RU" b="1" dirty="0">
                <a:solidFill>
                  <a:schemeClr val="accent4">
                    <a:lumMod val="10000"/>
                  </a:schemeClr>
                </a:solidFill>
                <a:cs typeface="+mn-cs"/>
              </a:rPr>
              <a:t>внеклассной работы для совершенствования </a:t>
            </a:r>
          </a:p>
          <a:p>
            <a:pPr algn="ctr" eaLnBrk="0" hangingPunct="0">
              <a:defRPr/>
            </a:pPr>
            <a:r>
              <a:rPr lang="ru-RU" b="1" dirty="0">
                <a:solidFill>
                  <a:schemeClr val="accent4">
                    <a:lumMod val="10000"/>
                  </a:schemeClr>
                </a:solidFill>
                <a:cs typeface="+mn-cs"/>
              </a:rPr>
              <a:t>речевой культуры учащихся </a:t>
            </a:r>
            <a:endParaRPr lang="en-US" b="1" dirty="0">
              <a:solidFill>
                <a:schemeClr val="accent4">
                  <a:lumMod val="10000"/>
                </a:schemeClr>
              </a:solidFill>
              <a:cs typeface="+mn-cs"/>
            </a:endParaRPr>
          </a:p>
        </p:txBody>
      </p:sp>
      <p:sp>
        <p:nvSpPr>
          <p:cNvPr id="65546" name="Text Box 10"/>
          <p:cNvSpPr txBox="1">
            <a:spLocks noChangeArrowheads="1"/>
          </p:cNvSpPr>
          <p:nvPr/>
        </p:nvSpPr>
        <p:spPr bwMode="gray">
          <a:xfrm>
            <a:off x="808038" y="3214688"/>
            <a:ext cx="2492375" cy="15700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ru-RU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Рекомендации </a:t>
            </a:r>
          </a:p>
          <a:p>
            <a:pPr algn="ctr" eaLnBrk="0" hangingPunct="0">
              <a:defRPr/>
            </a:pPr>
            <a:r>
              <a:rPr lang="ru-RU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учителям всех</a:t>
            </a:r>
          </a:p>
          <a:p>
            <a:pPr algn="ctr" eaLnBrk="0" hangingPunct="0">
              <a:defRPr/>
            </a:pPr>
            <a:r>
              <a:rPr lang="ru-RU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школьных </a:t>
            </a:r>
          </a:p>
          <a:p>
            <a:pPr algn="ctr" eaLnBrk="0" hangingPunct="0">
              <a:defRPr/>
            </a:pPr>
            <a:r>
              <a:rPr lang="ru-RU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дисциплин</a:t>
            </a:r>
            <a:endParaRPr lang="en-US" sz="2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11" name="AutoShape 8"/>
          <p:cNvSpPr>
            <a:spLocks noChangeArrowheads="1"/>
          </p:cNvSpPr>
          <p:nvPr/>
        </p:nvSpPr>
        <p:spPr bwMode="gray">
          <a:xfrm>
            <a:off x="3143250" y="5643563"/>
            <a:ext cx="5786438" cy="5715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tint val="5882"/>
                  <a:invGamma/>
                </a:schemeClr>
              </a:gs>
            </a:gsLst>
            <a:lin ang="0" scaled="1"/>
          </a:gradFill>
          <a:ln w="381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ru-RU" b="1" dirty="0">
                <a:solidFill>
                  <a:schemeClr val="accent4">
                    <a:lumMod val="10000"/>
                  </a:schemeClr>
                </a:solidFill>
                <a:cs typeface="+mn-cs"/>
              </a:rPr>
              <a:t>Тщательно проверять грамотность </a:t>
            </a:r>
          </a:p>
          <a:p>
            <a:pPr algn="ctr" eaLnBrk="0" hangingPunct="0">
              <a:defRPr/>
            </a:pPr>
            <a:r>
              <a:rPr lang="ru-RU" b="1" dirty="0">
                <a:solidFill>
                  <a:schemeClr val="accent4">
                    <a:lumMod val="10000"/>
                  </a:schemeClr>
                </a:solidFill>
                <a:cs typeface="+mn-cs"/>
              </a:rPr>
              <a:t>стенных школьных газет, объявлений, стендов</a:t>
            </a:r>
            <a:endParaRPr lang="en-US" b="1" dirty="0">
              <a:solidFill>
                <a:schemeClr val="accent4">
                  <a:lumMod val="10000"/>
                </a:schemeClr>
              </a:solidFill>
              <a:cs typeface="+mn-cs"/>
            </a:endParaRPr>
          </a:p>
        </p:txBody>
      </p:sp>
      <p:sp>
        <p:nvSpPr>
          <p:cNvPr id="12" name="AutoShape 9"/>
          <p:cNvSpPr>
            <a:spLocks noChangeArrowheads="1"/>
          </p:cNvSpPr>
          <p:nvPr/>
        </p:nvSpPr>
        <p:spPr bwMode="gray">
          <a:xfrm>
            <a:off x="0" y="6357938"/>
            <a:ext cx="9144000" cy="500062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5882"/>
                  <a:invGamma/>
                </a:schemeClr>
              </a:gs>
            </a:gsLst>
            <a:lin ang="0" scaled="1"/>
          </a:gradFill>
          <a:ln w="381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ru-RU" b="1" dirty="0">
                <a:solidFill>
                  <a:srgbClr val="FF0000"/>
                </a:solidFill>
                <a:cs typeface="+mn-cs"/>
              </a:rPr>
              <a:t>Предусматривать беседы с родителями по выполнению </a:t>
            </a:r>
          </a:p>
          <a:p>
            <a:pPr algn="ctr" eaLnBrk="0" hangingPunct="0">
              <a:defRPr/>
            </a:pPr>
            <a:r>
              <a:rPr lang="ru-RU" b="1" dirty="0">
                <a:solidFill>
                  <a:srgbClr val="FF0000"/>
                </a:solidFill>
                <a:cs typeface="+mn-cs"/>
              </a:rPr>
              <a:t>единых требований к речи учащихся в школе и дома</a:t>
            </a:r>
            <a:endParaRPr lang="en-US" b="1" dirty="0">
              <a:solidFill>
                <a:srgbClr val="FF0000"/>
              </a:solidFill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3" y="381000"/>
            <a:ext cx="7429500" cy="563563"/>
          </a:xfrm>
        </p:spPr>
        <p:txBody>
          <a:bodyPr/>
          <a:lstStyle/>
          <a:p>
            <a:pPr algn="ctr" eaLnBrk="1" hangingPunct="1"/>
            <a:r>
              <a:rPr lang="ru-RU" smtClean="0"/>
              <a:t>Единый орфографический режим в начальной школе</a:t>
            </a:r>
            <a:endParaRPr lang="en-US" smtClean="0"/>
          </a:p>
        </p:txBody>
      </p:sp>
      <p:grpSp>
        <p:nvGrpSpPr>
          <p:cNvPr id="17410" name="Group 88"/>
          <p:cNvGrpSpPr>
            <a:grpSpLocks/>
          </p:cNvGrpSpPr>
          <p:nvPr/>
        </p:nvGrpSpPr>
        <p:grpSpPr bwMode="auto">
          <a:xfrm>
            <a:off x="1857375" y="2214563"/>
            <a:ext cx="762000" cy="665162"/>
            <a:chOff x="1110" y="2656"/>
            <a:chExt cx="1549" cy="1351"/>
          </a:xfrm>
        </p:grpSpPr>
        <p:sp>
          <p:nvSpPr>
            <p:cNvPr id="17429" name="AutoShape 89"/>
            <p:cNvSpPr>
              <a:spLocks noChangeArrowheads="1"/>
            </p:cNvSpPr>
            <p:nvPr/>
          </p:nvSpPr>
          <p:spPr bwMode="gray">
            <a:xfrm>
              <a:off x="1123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430" name="AutoShape 90"/>
            <p:cNvSpPr>
              <a:spLocks noChangeArrowheads="1"/>
            </p:cNvSpPr>
            <p:nvPr/>
          </p:nvSpPr>
          <p:spPr bwMode="gray">
            <a:xfrm>
              <a:off x="1110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51" name="AutoShape 91"/>
            <p:cNvSpPr>
              <a:spLocks noChangeArrowheads="1"/>
            </p:cNvSpPr>
            <p:nvPr/>
          </p:nvSpPr>
          <p:spPr bwMode="gray">
            <a:xfrm>
              <a:off x="1200" y="2737"/>
              <a:ext cx="1349" cy="1167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chemeClr val="hlink">
                    <a:gamma/>
                    <a:shade val="46275"/>
                    <a:invGamma/>
                  </a:schemeClr>
                </a:gs>
                <a:gs pos="100000">
                  <a:schemeClr val="hlink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</p:grpSp>
      <p:grpSp>
        <p:nvGrpSpPr>
          <p:cNvPr id="17411" name="Group 92"/>
          <p:cNvGrpSpPr>
            <a:grpSpLocks/>
          </p:cNvGrpSpPr>
          <p:nvPr/>
        </p:nvGrpSpPr>
        <p:grpSpPr bwMode="auto">
          <a:xfrm>
            <a:off x="1928813" y="3429000"/>
            <a:ext cx="762000" cy="665163"/>
            <a:chOff x="3174" y="2656"/>
            <a:chExt cx="1549" cy="1351"/>
          </a:xfrm>
        </p:grpSpPr>
        <p:sp>
          <p:nvSpPr>
            <p:cNvPr id="17426" name="AutoShape 93"/>
            <p:cNvSpPr>
              <a:spLocks noChangeArrowheads="1"/>
            </p:cNvSpPr>
            <p:nvPr/>
          </p:nvSpPr>
          <p:spPr bwMode="gray">
            <a:xfrm>
              <a:off x="3187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427" name="AutoShape 94"/>
            <p:cNvSpPr>
              <a:spLocks noChangeArrowheads="1"/>
            </p:cNvSpPr>
            <p:nvPr/>
          </p:nvSpPr>
          <p:spPr bwMode="gray">
            <a:xfrm>
              <a:off x="3174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55" name="AutoShape 95"/>
            <p:cNvSpPr>
              <a:spLocks noChangeArrowheads="1"/>
            </p:cNvSpPr>
            <p:nvPr/>
          </p:nvSpPr>
          <p:spPr bwMode="gray">
            <a:xfrm>
              <a:off x="3264" y="2737"/>
              <a:ext cx="1349" cy="1167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</p:grpSp>
      <p:sp>
        <p:nvSpPr>
          <p:cNvPr id="17412" name="Line 96"/>
          <p:cNvSpPr>
            <a:spLocks noChangeShapeType="1"/>
          </p:cNvSpPr>
          <p:nvPr/>
        </p:nvSpPr>
        <p:spPr bwMode="auto">
          <a:xfrm>
            <a:off x="2714625" y="3071813"/>
            <a:ext cx="48006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13" name="Text Box 97"/>
          <p:cNvSpPr txBox="1">
            <a:spLocks noChangeArrowheads="1"/>
          </p:cNvSpPr>
          <p:nvPr/>
        </p:nvSpPr>
        <p:spPr bwMode="auto">
          <a:xfrm>
            <a:off x="2643188" y="1928813"/>
            <a:ext cx="5572125" cy="1016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2000" b="1"/>
              <a:t>Все записи в тетрадях следует оформлять</a:t>
            </a:r>
          </a:p>
          <a:p>
            <a:pPr eaLnBrk="0" hangingPunct="0"/>
            <a:r>
              <a:rPr lang="ru-RU" sz="2000" b="1"/>
              <a:t> каллиграфическим аккуратным почерком</a:t>
            </a:r>
            <a:endParaRPr lang="en-US" sz="2000" b="1"/>
          </a:p>
        </p:txBody>
      </p:sp>
      <p:sp>
        <p:nvSpPr>
          <p:cNvPr id="17414" name="Text Box 98"/>
          <p:cNvSpPr txBox="1">
            <a:spLocks noChangeArrowheads="1"/>
          </p:cNvSpPr>
          <p:nvPr/>
        </p:nvSpPr>
        <p:spPr bwMode="gray">
          <a:xfrm>
            <a:off x="2071688" y="2357438"/>
            <a:ext cx="3540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/>
              <a:t>1</a:t>
            </a:r>
          </a:p>
        </p:txBody>
      </p:sp>
      <p:sp>
        <p:nvSpPr>
          <p:cNvPr id="17415" name="Line 99"/>
          <p:cNvSpPr>
            <a:spLocks noChangeShapeType="1"/>
          </p:cNvSpPr>
          <p:nvPr/>
        </p:nvSpPr>
        <p:spPr bwMode="auto">
          <a:xfrm>
            <a:off x="2714625" y="4000500"/>
            <a:ext cx="48006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16" name="Text Box 100"/>
          <p:cNvSpPr txBox="1">
            <a:spLocks noChangeArrowheads="1"/>
          </p:cNvSpPr>
          <p:nvPr/>
        </p:nvSpPr>
        <p:spPr bwMode="auto">
          <a:xfrm>
            <a:off x="2857500" y="3286125"/>
            <a:ext cx="5451475" cy="70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2000" b="1"/>
              <a:t>Пользоваться шариковой ручкой </a:t>
            </a:r>
          </a:p>
          <a:p>
            <a:pPr eaLnBrk="0" hangingPunct="0"/>
            <a:r>
              <a:rPr lang="ru-RU" sz="2000" b="1"/>
              <a:t>с чернилами фиолетового (синего) цвета</a:t>
            </a:r>
            <a:endParaRPr lang="en-US" sz="2000" b="1"/>
          </a:p>
        </p:txBody>
      </p:sp>
      <p:sp>
        <p:nvSpPr>
          <p:cNvPr id="17417" name="Text Box 101"/>
          <p:cNvSpPr txBox="1">
            <a:spLocks noChangeArrowheads="1"/>
          </p:cNvSpPr>
          <p:nvPr/>
        </p:nvSpPr>
        <p:spPr bwMode="gray">
          <a:xfrm>
            <a:off x="2143125" y="3571875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/>
              <a:t>2</a:t>
            </a:r>
          </a:p>
        </p:txBody>
      </p:sp>
      <p:grpSp>
        <p:nvGrpSpPr>
          <p:cNvPr id="17418" name="Group 102"/>
          <p:cNvGrpSpPr>
            <a:grpSpLocks/>
          </p:cNvGrpSpPr>
          <p:nvPr/>
        </p:nvGrpSpPr>
        <p:grpSpPr bwMode="auto">
          <a:xfrm>
            <a:off x="2000250" y="4786313"/>
            <a:ext cx="762000" cy="665162"/>
            <a:chOff x="1110" y="2656"/>
            <a:chExt cx="1549" cy="1351"/>
          </a:xfrm>
        </p:grpSpPr>
        <p:sp>
          <p:nvSpPr>
            <p:cNvPr id="17423" name="AutoShape 103"/>
            <p:cNvSpPr>
              <a:spLocks noChangeArrowheads="1"/>
            </p:cNvSpPr>
            <p:nvPr/>
          </p:nvSpPr>
          <p:spPr bwMode="gray">
            <a:xfrm>
              <a:off x="1123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424" name="AutoShape 104"/>
            <p:cNvSpPr>
              <a:spLocks noChangeArrowheads="1"/>
            </p:cNvSpPr>
            <p:nvPr/>
          </p:nvSpPr>
          <p:spPr bwMode="gray">
            <a:xfrm>
              <a:off x="1110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65" name="AutoShape 105"/>
            <p:cNvSpPr>
              <a:spLocks noChangeArrowheads="1"/>
            </p:cNvSpPr>
            <p:nvPr/>
          </p:nvSpPr>
          <p:spPr bwMode="gray">
            <a:xfrm>
              <a:off x="1200" y="2737"/>
              <a:ext cx="1349" cy="1167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chemeClr val="hlink">
                    <a:gamma/>
                    <a:shade val="46275"/>
                    <a:invGamma/>
                  </a:schemeClr>
                </a:gs>
                <a:gs pos="100000">
                  <a:schemeClr val="hlink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</p:grpSp>
      <p:sp>
        <p:nvSpPr>
          <p:cNvPr id="17419" name="Line 110"/>
          <p:cNvSpPr>
            <a:spLocks noChangeShapeType="1"/>
          </p:cNvSpPr>
          <p:nvPr/>
        </p:nvSpPr>
        <p:spPr bwMode="auto">
          <a:xfrm>
            <a:off x="2786063" y="5500688"/>
            <a:ext cx="48006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20" name="Text Box 111"/>
          <p:cNvSpPr txBox="1">
            <a:spLocks noChangeArrowheads="1"/>
          </p:cNvSpPr>
          <p:nvPr/>
        </p:nvSpPr>
        <p:spPr bwMode="auto">
          <a:xfrm>
            <a:off x="2857500" y="4714875"/>
            <a:ext cx="5286375" cy="1016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2000" b="1"/>
              <a:t>Все подчеркивания, начертания </a:t>
            </a:r>
          </a:p>
          <a:p>
            <a:pPr eaLnBrk="0" hangingPunct="0"/>
            <a:r>
              <a:rPr lang="ru-RU" sz="2000" b="1"/>
              <a:t>выполняются простым карандашом</a:t>
            </a:r>
            <a:r>
              <a:rPr lang="ru-RU" sz="2000"/>
              <a:t> </a:t>
            </a:r>
          </a:p>
          <a:p>
            <a:pPr eaLnBrk="0" hangingPunct="0"/>
            <a:endParaRPr lang="en-US" sz="2000" b="1"/>
          </a:p>
        </p:txBody>
      </p:sp>
      <p:sp>
        <p:nvSpPr>
          <p:cNvPr id="17421" name="Text Box 112"/>
          <p:cNvSpPr txBox="1">
            <a:spLocks noChangeArrowheads="1"/>
          </p:cNvSpPr>
          <p:nvPr/>
        </p:nvSpPr>
        <p:spPr bwMode="gray">
          <a:xfrm>
            <a:off x="2214563" y="4857750"/>
            <a:ext cx="3540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/>
              <a:t>3</a:t>
            </a:r>
          </a:p>
        </p:txBody>
      </p:sp>
      <p:sp>
        <p:nvSpPr>
          <p:cNvPr id="17422" name="Прямоугольник 32"/>
          <p:cNvSpPr>
            <a:spLocks noChangeArrowheads="1"/>
          </p:cNvSpPr>
          <p:nvPr/>
        </p:nvSpPr>
        <p:spPr bwMode="auto">
          <a:xfrm>
            <a:off x="571500" y="1285875"/>
            <a:ext cx="70008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FFFF00"/>
                </a:solidFill>
              </a:rPr>
              <a:t>Порядок оформления тетрадей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mtClean="0"/>
              <a:t>Тетради </a:t>
            </a:r>
            <a:endParaRPr lang="en-US" sz="1800" smtClean="0"/>
          </a:p>
        </p:txBody>
      </p:sp>
      <p:grpSp>
        <p:nvGrpSpPr>
          <p:cNvPr id="18434" name="Group 3"/>
          <p:cNvGrpSpPr>
            <a:grpSpLocks/>
          </p:cNvGrpSpPr>
          <p:nvPr/>
        </p:nvGrpSpPr>
        <p:grpSpPr bwMode="auto">
          <a:xfrm>
            <a:off x="2928938" y="1857375"/>
            <a:ext cx="3197225" cy="2890838"/>
            <a:chOff x="1872" y="1824"/>
            <a:chExt cx="2014" cy="1821"/>
          </a:xfrm>
        </p:grpSpPr>
        <p:sp>
          <p:nvSpPr>
            <p:cNvPr id="67588" name="AutoShape 4"/>
            <p:cNvSpPr>
              <a:spLocks noChangeArrowheads="1"/>
            </p:cNvSpPr>
            <p:nvPr/>
          </p:nvSpPr>
          <p:spPr bwMode="gray">
            <a:xfrm rot="16200000" flipH="1">
              <a:off x="1821" y="252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67589" name="AutoShape 5"/>
            <p:cNvSpPr>
              <a:spLocks noChangeArrowheads="1"/>
            </p:cNvSpPr>
            <p:nvPr/>
          </p:nvSpPr>
          <p:spPr bwMode="gray">
            <a:xfrm rot="5400000" flipH="1">
              <a:off x="3629" y="2493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67590" name="AutoShape 6"/>
            <p:cNvSpPr>
              <a:spLocks noChangeArrowheads="1"/>
            </p:cNvSpPr>
            <p:nvPr/>
          </p:nvSpPr>
          <p:spPr bwMode="gray">
            <a:xfrm rot="10800000" flipH="1">
              <a:off x="2725" y="3439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8457" name="Oval 7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58" name="Oval 8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7593" name="Oval 9"/>
            <p:cNvSpPr>
              <a:spLocks noChangeArrowheads="1"/>
            </p:cNvSpPr>
            <p:nvPr/>
          </p:nvSpPr>
          <p:spPr bwMode="gray">
            <a:xfrm>
              <a:off x="2254" y="2000"/>
              <a:ext cx="1262" cy="126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8460" name="Oval 10"/>
            <p:cNvSpPr>
              <a:spLocks noChangeArrowheads="1"/>
            </p:cNvSpPr>
            <p:nvPr/>
          </p:nvSpPr>
          <p:spPr bwMode="gray">
            <a:xfrm>
              <a:off x="2254" y="2000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67595" name="Oval 11"/>
            <p:cNvSpPr>
              <a:spLocks noChangeArrowheads="1"/>
            </p:cNvSpPr>
            <p:nvPr/>
          </p:nvSpPr>
          <p:spPr bwMode="gray">
            <a:xfrm>
              <a:off x="2337" y="2083"/>
              <a:ext cx="1096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8462" name="Oval 12"/>
            <p:cNvSpPr>
              <a:spLocks noChangeArrowheads="1"/>
            </p:cNvSpPr>
            <p:nvPr/>
          </p:nvSpPr>
          <p:spPr bwMode="gray">
            <a:xfrm>
              <a:off x="2337" y="2083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</p:grpSp>
      <p:sp>
        <p:nvSpPr>
          <p:cNvPr id="67597" name="AutoShape 13"/>
          <p:cNvSpPr>
            <a:spLocks noChangeArrowheads="1"/>
          </p:cNvSpPr>
          <p:nvPr/>
        </p:nvSpPr>
        <p:spPr bwMode="gray">
          <a:xfrm>
            <a:off x="214313" y="4000500"/>
            <a:ext cx="2714625" cy="785813"/>
          </a:xfrm>
          <a:prstGeom prst="can">
            <a:avLst>
              <a:gd name="adj" fmla="val 25000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cs typeface="+mn-cs"/>
            </a:endParaRPr>
          </a:p>
        </p:txBody>
      </p:sp>
      <p:sp>
        <p:nvSpPr>
          <p:cNvPr id="67598" name="AutoShape 14"/>
          <p:cNvSpPr>
            <a:spLocks noChangeArrowheads="1"/>
          </p:cNvSpPr>
          <p:nvPr/>
        </p:nvSpPr>
        <p:spPr bwMode="gray">
          <a:xfrm>
            <a:off x="214313" y="3200400"/>
            <a:ext cx="2643187" cy="609600"/>
          </a:xfrm>
          <a:prstGeom prst="can">
            <a:avLst>
              <a:gd name="adj" fmla="val 25000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cs typeface="+mn-cs"/>
            </a:endParaRPr>
          </a:p>
        </p:txBody>
      </p:sp>
      <p:sp>
        <p:nvSpPr>
          <p:cNvPr id="67599" name="AutoShape 15"/>
          <p:cNvSpPr>
            <a:spLocks noChangeArrowheads="1"/>
          </p:cNvSpPr>
          <p:nvPr/>
        </p:nvSpPr>
        <p:spPr bwMode="gray">
          <a:xfrm>
            <a:off x="142875" y="2428875"/>
            <a:ext cx="2714625" cy="609600"/>
          </a:xfrm>
          <a:prstGeom prst="can">
            <a:avLst>
              <a:gd name="adj" fmla="val 25000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cs typeface="+mn-cs"/>
            </a:endParaRPr>
          </a:p>
        </p:txBody>
      </p:sp>
      <p:sp>
        <p:nvSpPr>
          <p:cNvPr id="67600" name="AutoShape 16"/>
          <p:cNvSpPr>
            <a:spLocks noChangeArrowheads="1"/>
          </p:cNvSpPr>
          <p:nvPr/>
        </p:nvSpPr>
        <p:spPr bwMode="gray">
          <a:xfrm>
            <a:off x="6357938" y="3571875"/>
            <a:ext cx="2533650" cy="609600"/>
          </a:xfrm>
          <a:prstGeom prst="can">
            <a:avLst>
              <a:gd name="adj" fmla="val 25000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cs typeface="+mn-cs"/>
            </a:endParaRPr>
          </a:p>
        </p:txBody>
      </p:sp>
      <p:sp>
        <p:nvSpPr>
          <p:cNvPr id="67601" name="AutoShape 17"/>
          <p:cNvSpPr>
            <a:spLocks noChangeArrowheads="1"/>
          </p:cNvSpPr>
          <p:nvPr/>
        </p:nvSpPr>
        <p:spPr bwMode="gray">
          <a:xfrm>
            <a:off x="6357938" y="2714625"/>
            <a:ext cx="2428875" cy="609600"/>
          </a:xfrm>
          <a:prstGeom prst="can">
            <a:avLst>
              <a:gd name="adj" fmla="val 25000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cs typeface="+mn-cs"/>
            </a:endParaRPr>
          </a:p>
        </p:txBody>
      </p:sp>
      <p:sp>
        <p:nvSpPr>
          <p:cNvPr id="67602" name="AutoShape 18"/>
          <p:cNvSpPr>
            <a:spLocks noChangeArrowheads="1"/>
          </p:cNvSpPr>
          <p:nvPr/>
        </p:nvSpPr>
        <p:spPr bwMode="gray">
          <a:xfrm>
            <a:off x="6286500" y="1857375"/>
            <a:ext cx="2571750" cy="609600"/>
          </a:xfrm>
          <a:prstGeom prst="can">
            <a:avLst>
              <a:gd name="adj" fmla="val 25000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cs typeface="+mn-cs"/>
            </a:endParaRPr>
          </a:p>
        </p:txBody>
      </p:sp>
      <p:sp>
        <p:nvSpPr>
          <p:cNvPr id="18441" name="Text Box 19"/>
          <p:cNvSpPr txBox="1">
            <a:spLocks noChangeArrowheads="1"/>
          </p:cNvSpPr>
          <p:nvPr/>
        </p:nvSpPr>
        <p:spPr bwMode="gray">
          <a:xfrm>
            <a:off x="3571875" y="2643188"/>
            <a:ext cx="207168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 sz="2400" b="1"/>
              <a:t>Математика </a:t>
            </a:r>
          </a:p>
          <a:p>
            <a:pPr algn="ctr" eaLnBrk="0" hangingPunct="0"/>
            <a:r>
              <a:rPr lang="ru-RU" sz="2400" b="1"/>
              <a:t>Русский язык </a:t>
            </a:r>
            <a:endParaRPr lang="en-US" sz="2400" b="1"/>
          </a:p>
        </p:txBody>
      </p:sp>
      <p:sp>
        <p:nvSpPr>
          <p:cNvPr id="67604" name="AutoShape 20"/>
          <p:cNvSpPr>
            <a:spLocks noChangeArrowheads="1"/>
          </p:cNvSpPr>
          <p:nvPr/>
        </p:nvSpPr>
        <p:spPr bwMode="blackWhite">
          <a:xfrm>
            <a:off x="785813" y="5072063"/>
            <a:ext cx="3886200" cy="5334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0" scaled="1"/>
          </a:gra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ru-RU" dirty="0">
                <a:latin typeface="Verdana" pitchFamily="34" charset="0"/>
                <a:cs typeface="+mn-cs"/>
              </a:rPr>
              <a:t>По литературному чтению </a:t>
            </a:r>
            <a:endParaRPr lang="en-US" dirty="0">
              <a:latin typeface="Verdana" pitchFamily="34" charset="0"/>
              <a:cs typeface="+mn-cs"/>
            </a:endParaRPr>
          </a:p>
        </p:txBody>
      </p:sp>
      <p:sp>
        <p:nvSpPr>
          <p:cNvPr id="18443" name="Text Box 21"/>
          <p:cNvSpPr txBox="1">
            <a:spLocks noChangeArrowheads="1"/>
          </p:cNvSpPr>
          <p:nvPr/>
        </p:nvSpPr>
        <p:spPr bwMode="gray">
          <a:xfrm>
            <a:off x="0" y="2571750"/>
            <a:ext cx="31432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/>
              <a:t>№1 (для текущих работ)</a:t>
            </a:r>
            <a:endParaRPr lang="en-US"/>
          </a:p>
        </p:txBody>
      </p:sp>
      <p:sp>
        <p:nvSpPr>
          <p:cNvPr id="18444" name="Text Box 22"/>
          <p:cNvSpPr txBox="1">
            <a:spLocks noChangeArrowheads="1"/>
          </p:cNvSpPr>
          <p:nvPr/>
        </p:nvSpPr>
        <p:spPr bwMode="gray">
          <a:xfrm>
            <a:off x="0" y="3357563"/>
            <a:ext cx="30861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/>
              <a:t>№2 (для текущих работ)</a:t>
            </a:r>
            <a:endParaRPr lang="en-US"/>
          </a:p>
        </p:txBody>
      </p:sp>
      <p:sp>
        <p:nvSpPr>
          <p:cNvPr id="18445" name="Text Box 23"/>
          <p:cNvSpPr txBox="1">
            <a:spLocks noChangeArrowheads="1"/>
          </p:cNvSpPr>
          <p:nvPr/>
        </p:nvSpPr>
        <p:spPr bwMode="gray">
          <a:xfrm>
            <a:off x="214313" y="4071938"/>
            <a:ext cx="29321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/>
              <a:t>№3 </a:t>
            </a:r>
          </a:p>
          <a:p>
            <a:pPr algn="ctr" eaLnBrk="0" hangingPunct="0"/>
            <a:r>
              <a:rPr lang="ru-RU"/>
              <a:t>(для контрольных работ)</a:t>
            </a:r>
            <a:endParaRPr lang="en-US"/>
          </a:p>
        </p:txBody>
      </p:sp>
      <p:sp>
        <p:nvSpPr>
          <p:cNvPr id="18446" name="Text Box 24"/>
          <p:cNvSpPr txBox="1">
            <a:spLocks noChangeArrowheads="1"/>
          </p:cNvSpPr>
          <p:nvPr/>
        </p:nvSpPr>
        <p:spPr bwMode="gray">
          <a:xfrm>
            <a:off x="6167438" y="2071688"/>
            <a:ext cx="272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ru-RU"/>
              <a:t>№1 (для текущих работ</a:t>
            </a:r>
            <a:endParaRPr lang="en-US"/>
          </a:p>
        </p:txBody>
      </p:sp>
      <p:sp>
        <p:nvSpPr>
          <p:cNvPr id="18447" name="Text Box 25"/>
          <p:cNvSpPr txBox="1">
            <a:spLocks noChangeArrowheads="1"/>
          </p:cNvSpPr>
          <p:nvPr/>
        </p:nvSpPr>
        <p:spPr bwMode="gray">
          <a:xfrm>
            <a:off x="6143625" y="2857500"/>
            <a:ext cx="28003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ru-RU"/>
              <a:t>№2 (для текущих работ)</a:t>
            </a:r>
            <a:endParaRPr lang="en-US"/>
          </a:p>
        </p:txBody>
      </p:sp>
      <p:sp>
        <p:nvSpPr>
          <p:cNvPr id="18448" name="Text Box 26"/>
          <p:cNvSpPr txBox="1">
            <a:spLocks noChangeArrowheads="1"/>
          </p:cNvSpPr>
          <p:nvPr/>
        </p:nvSpPr>
        <p:spPr bwMode="gray">
          <a:xfrm>
            <a:off x="6283325" y="3571875"/>
            <a:ext cx="28606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ru-RU"/>
              <a:t>№3 </a:t>
            </a:r>
          </a:p>
          <a:p>
            <a:pPr algn="ctr" eaLnBrk="0" hangingPunct="0"/>
            <a:r>
              <a:rPr lang="ru-RU"/>
              <a:t>(для контрольных работ)</a:t>
            </a:r>
            <a:endParaRPr lang="en-US"/>
          </a:p>
        </p:txBody>
      </p:sp>
      <p:sp>
        <p:nvSpPr>
          <p:cNvPr id="29" name="AutoShape 17"/>
          <p:cNvSpPr>
            <a:spLocks noChangeArrowheads="1"/>
          </p:cNvSpPr>
          <p:nvPr/>
        </p:nvSpPr>
        <p:spPr bwMode="gray">
          <a:xfrm>
            <a:off x="6500813" y="4357688"/>
            <a:ext cx="2428875" cy="609600"/>
          </a:xfrm>
          <a:prstGeom prst="can">
            <a:avLst>
              <a:gd name="adj" fmla="val 25000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cs typeface="+mn-cs"/>
            </a:endParaRPr>
          </a:p>
        </p:txBody>
      </p:sp>
      <p:sp>
        <p:nvSpPr>
          <p:cNvPr id="18450" name="Text Box 26"/>
          <p:cNvSpPr txBox="1">
            <a:spLocks noChangeArrowheads="1"/>
          </p:cNvSpPr>
          <p:nvPr/>
        </p:nvSpPr>
        <p:spPr bwMode="gray">
          <a:xfrm>
            <a:off x="6610350" y="4500563"/>
            <a:ext cx="25336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ru-RU"/>
              <a:t>Для творческих работ</a:t>
            </a:r>
            <a:endParaRPr lang="en-US"/>
          </a:p>
        </p:txBody>
      </p:sp>
      <p:sp>
        <p:nvSpPr>
          <p:cNvPr id="31" name="AutoShape 20"/>
          <p:cNvSpPr>
            <a:spLocks noChangeArrowheads="1"/>
          </p:cNvSpPr>
          <p:nvPr/>
        </p:nvSpPr>
        <p:spPr bwMode="blackWhite">
          <a:xfrm>
            <a:off x="5257800" y="5072063"/>
            <a:ext cx="3886200" cy="5334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0" scaled="1"/>
          </a:gra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ru-RU" dirty="0">
                <a:latin typeface="Verdana" pitchFamily="34" charset="0"/>
                <a:cs typeface="+mn-cs"/>
              </a:rPr>
              <a:t>По окружающему миру</a:t>
            </a:r>
            <a:endParaRPr lang="en-US" dirty="0">
              <a:latin typeface="Verdana" pitchFamily="34" charset="0"/>
              <a:cs typeface="+mn-cs"/>
            </a:endParaRPr>
          </a:p>
        </p:txBody>
      </p:sp>
      <p:sp>
        <p:nvSpPr>
          <p:cNvPr id="32" name="AutoShape 20"/>
          <p:cNvSpPr>
            <a:spLocks noChangeArrowheads="1"/>
          </p:cNvSpPr>
          <p:nvPr/>
        </p:nvSpPr>
        <p:spPr bwMode="blackWhite">
          <a:xfrm>
            <a:off x="5257800" y="6000750"/>
            <a:ext cx="3886200" cy="5334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0" scaled="1"/>
          </a:gra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ru-RU" dirty="0">
                <a:latin typeface="Verdana" pitchFamily="34" charset="0"/>
                <a:cs typeface="+mn-cs"/>
              </a:rPr>
              <a:t>По иностранному языку </a:t>
            </a:r>
            <a:endParaRPr lang="en-US" dirty="0">
              <a:latin typeface="Verdana" pitchFamily="34" charset="0"/>
              <a:cs typeface="+mn-cs"/>
            </a:endParaRPr>
          </a:p>
        </p:txBody>
      </p:sp>
      <p:sp>
        <p:nvSpPr>
          <p:cNvPr id="33" name="AutoShape 20"/>
          <p:cNvSpPr>
            <a:spLocks noChangeArrowheads="1"/>
          </p:cNvSpPr>
          <p:nvPr/>
        </p:nvSpPr>
        <p:spPr bwMode="blackWhite">
          <a:xfrm>
            <a:off x="827088" y="6021388"/>
            <a:ext cx="3886200" cy="5334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0" scaled="1"/>
          </a:gra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ru-RU" dirty="0">
                <a:latin typeface="Verdana" pitchFamily="34" charset="0"/>
                <a:cs typeface="+mn-cs"/>
              </a:rPr>
              <a:t>По музыке </a:t>
            </a:r>
            <a:endParaRPr lang="en-US" dirty="0">
              <a:latin typeface="Verdana" pitchFamily="34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81000"/>
            <a:ext cx="7572375" cy="563563"/>
          </a:xfrm>
        </p:spPr>
        <p:txBody>
          <a:bodyPr/>
          <a:lstStyle/>
          <a:p>
            <a:pPr algn="ctr" eaLnBrk="1" hangingPunct="1"/>
            <a:r>
              <a:rPr lang="ru-RU" smtClean="0"/>
              <a:t>Требования к ведению тетрадей</a:t>
            </a:r>
            <a:endParaRPr lang="en-US" sz="1800" smtClean="0"/>
          </a:p>
        </p:txBody>
      </p:sp>
      <p:grpSp>
        <p:nvGrpSpPr>
          <p:cNvPr id="19458" name="Group 9"/>
          <p:cNvGrpSpPr>
            <a:grpSpLocks/>
          </p:cNvGrpSpPr>
          <p:nvPr/>
        </p:nvGrpSpPr>
        <p:grpSpPr bwMode="auto">
          <a:xfrm>
            <a:off x="323850" y="2205038"/>
            <a:ext cx="8358188" cy="2370137"/>
            <a:chOff x="1104" y="2109"/>
            <a:chExt cx="3504" cy="823"/>
          </a:xfrm>
        </p:grpSpPr>
        <p:sp>
          <p:nvSpPr>
            <p:cNvPr id="63498" name="AutoShape 10"/>
            <p:cNvSpPr>
              <a:spLocks noChangeArrowheads="1"/>
            </p:cNvSpPr>
            <p:nvPr/>
          </p:nvSpPr>
          <p:spPr bwMode="gray">
            <a:xfrm>
              <a:off x="1104" y="2109"/>
              <a:ext cx="3504" cy="823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>
                    <a:gamma/>
                    <a:tint val="51373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9466" name="AutoShape 11"/>
            <p:cNvSpPr>
              <a:spLocks noChangeArrowheads="1"/>
            </p:cNvSpPr>
            <p:nvPr/>
          </p:nvSpPr>
          <p:spPr bwMode="gray">
            <a:xfrm>
              <a:off x="1181" y="2185"/>
              <a:ext cx="497" cy="673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rgbClr val="009999"/>
                </a:gs>
                <a:gs pos="100000">
                  <a:srgbClr val="006B6B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467" name="Freeform 12"/>
            <p:cNvSpPr>
              <a:spLocks/>
            </p:cNvSpPr>
            <p:nvPr/>
          </p:nvSpPr>
          <p:spPr bwMode="gray">
            <a:xfrm>
              <a:off x="1223" y="2228"/>
              <a:ext cx="337" cy="337"/>
            </a:xfrm>
            <a:custGeom>
              <a:avLst/>
              <a:gdLst>
                <a:gd name="T0" fmla="*/ 21 w 596"/>
                <a:gd name="T1" fmla="*/ 0 h 598"/>
                <a:gd name="T2" fmla="*/ 0 w 596"/>
                <a:gd name="T3" fmla="*/ 21 h 598"/>
                <a:gd name="T4" fmla="*/ 0 w 596"/>
                <a:gd name="T5" fmla="*/ 105 h 598"/>
                <a:gd name="T6" fmla="*/ 29 w 596"/>
                <a:gd name="T7" fmla="*/ 31 h 598"/>
                <a:gd name="T8" fmla="*/ 106 w 596"/>
                <a:gd name="T9" fmla="*/ 0 h 598"/>
                <a:gd name="T10" fmla="*/ 21 w 596"/>
                <a:gd name="T11" fmla="*/ 0 h 59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6"/>
                <a:gd name="T19" fmla="*/ 0 h 598"/>
                <a:gd name="T20" fmla="*/ 596 w 596"/>
                <a:gd name="T21" fmla="*/ 598 h 59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rgbClr val="93D4D4"/>
                </a:gs>
                <a:gs pos="100000">
                  <a:srgbClr val="009999">
                    <a:alpha val="0"/>
                  </a:srgb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3501" name="Text Box 13"/>
            <p:cNvSpPr txBox="1">
              <a:spLocks noChangeArrowheads="1"/>
            </p:cNvSpPr>
            <p:nvPr/>
          </p:nvSpPr>
          <p:spPr bwMode="gray">
            <a:xfrm>
              <a:off x="1354" y="2340"/>
              <a:ext cx="161" cy="18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ru-RU" sz="28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1</a:t>
              </a:r>
              <a:endParaRPr lang="en-US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9469" name="Text Box 14"/>
            <p:cNvSpPr txBox="1">
              <a:spLocks noChangeArrowheads="1"/>
            </p:cNvSpPr>
            <p:nvPr/>
          </p:nvSpPr>
          <p:spPr bwMode="gray">
            <a:xfrm>
              <a:off x="1948" y="2221"/>
              <a:ext cx="2576" cy="45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ru-RU" sz="2000" b="1">
                  <a:solidFill>
                    <a:srgbClr val="161616"/>
                  </a:solidFill>
                </a:rPr>
                <a:t>Тетради учащихся 1класса надписываются только учителем.  Со второго полугодия 2 класса уч-ся подписывают самостоятельно под руководством учителя</a:t>
              </a:r>
              <a:endParaRPr lang="en-US" sz="2000" b="1">
                <a:solidFill>
                  <a:srgbClr val="161616"/>
                </a:solidFill>
              </a:endParaRPr>
            </a:p>
          </p:txBody>
        </p:sp>
      </p:grpSp>
      <p:grpSp>
        <p:nvGrpSpPr>
          <p:cNvPr id="19459" name="Group 15"/>
          <p:cNvGrpSpPr>
            <a:grpSpLocks/>
          </p:cNvGrpSpPr>
          <p:nvPr/>
        </p:nvGrpSpPr>
        <p:grpSpPr bwMode="auto">
          <a:xfrm>
            <a:off x="323850" y="4797425"/>
            <a:ext cx="8429625" cy="1306513"/>
            <a:chOff x="1104" y="3029"/>
            <a:chExt cx="3504" cy="823"/>
          </a:xfrm>
        </p:grpSpPr>
        <p:sp>
          <p:nvSpPr>
            <p:cNvPr id="63504" name="AutoShape 16"/>
            <p:cNvSpPr>
              <a:spLocks noChangeArrowheads="1"/>
            </p:cNvSpPr>
            <p:nvPr/>
          </p:nvSpPr>
          <p:spPr bwMode="gray">
            <a:xfrm>
              <a:off x="1104" y="3029"/>
              <a:ext cx="3504" cy="823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>
                    <a:gamma/>
                    <a:tint val="51373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9461" name="AutoShape 17"/>
            <p:cNvSpPr>
              <a:spLocks noChangeArrowheads="1"/>
            </p:cNvSpPr>
            <p:nvPr/>
          </p:nvSpPr>
          <p:spPr bwMode="gray">
            <a:xfrm>
              <a:off x="1181" y="3105"/>
              <a:ext cx="497" cy="673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rgbClr val="EC941E"/>
                </a:gs>
                <a:gs pos="100000">
                  <a:srgbClr val="A56715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462" name="Freeform 18"/>
            <p:cNvSpPr>
              <a:spLocks/>
            </p:cNvSpPr>
            <p:nvPr/>
          </p:nvSpPr>
          <p:spPr bwMode="gray">
            <a:xfrm>
              <a:off x="1223" y="3148"/>
              <a:ext cx="337" cy="337"/>
            </a:xfrm>
            <a:custGeom>
              <a:avLst/>
              <a:gdLst>
                <a:gd name="T0" fmla="*/ 21 w 596"/>
                <a:gd name="T1" fmla="*/ 0 h 598"/>
                <a:gd name="T2" fmla="*/ 0 w 596"/>
                <a:gd name="T3" fmla="*/ 21 h 598"/>
                <a:gd name="T4" fmla="*/ 0 w 596"/>
                <a:gd name="T5" fmla="*/ 105 h 598"/>
                <a:gd name="T6" fmla="*/ 29 w 596"/>
                <a:gd name="T7" fmla="*/ 31 h 598"/>
                <a:gd name="T8" fmla="*/ 106 w 596"/>
                <a:gd name="T9" fmla="*/ 0 h 598"/>
                <a:gd name="T10" fmla="*/ 21 w 596"/>
                <a:gd name="T11" fmla="*/ 0 h 59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6"/>
                <a:gd name="T19" fmla="*/ 0 h 598"/>
                <a:gd name="T20" fmla="*/ 596 w 596"/>
                <a:gd name="T21" fmla="*/ 598 h 59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rgbClr val="F6CB92"/>
                </a:gs>
                <a:gs pos="100000">
                  <a:srgbClr val="EC941E">
                    <a:alpha val="0"/>
                  </a:srgb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3507" name="Text Box 19"/>
            <p:cNvSpPr txBox="1">
              <a:spLocks noChangeArrowheads="1"/>
            </p:cNvSpPr>
            <p:nvPr/>
          </p:nvSpPr>
          <p:spPr bwMode="gray">
            <a:xfrm>
              <a:off x="1385" y="3285"/>
              <a:ext cx="159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ru-RU" sz="28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2</a:t>
              </a:r>
              <a:endParaRPr lang="en-US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3508" name="Text Box 20"/>
            <p:cNvSpPr txBox="1">
              <a:spLocks noChangeArrowheads="1"/>
            </p:cNvSpPr>
            <p:nvPr/>
          </p:nvSpPr>
          <p:spPr bwMode="gray">
            <a:xfrm>
              <a:off x="1787" y="3141"/>
              <a:ext cx="2737" cy="63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ru-RU" sz="2000" b="1" dirty="0">
                  <a:solidFill>
                    <a:schemeClr val="accent4">
                      <a:lumMod val="10000"/>
                    </a:schemeClr>
                  </a:solidFill>
                  <a:cs typeface="+mn-cs"/>
                </a:rPr>
                <a:t>Надписи на тетрадях учащихся для классных и домашних работ, а также для контрольных работ рекомендуется делать по следующему образцу:</a:t>
              </a:r>
              <a:endParaRPr lang="en-US" sz="2000" b="1" dirty="0">
                <a:solidFill>
                  <a:schemeClr val="accent4">
                    <a:lumMod val="10000"/>
                  </a:schemeClr>
                </a:solidFill>
                <a:cs typeface="+mn-c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285750"/>
            <a:ext cx="7086600" cy="801688"/>
          </a:xfrm>
        </p:spPr>
        <p:txBody>
          <a:bodyPr/>
          <a:lstStyle/>
          <a:p>
            <a:pPr algn="ctr" eaLnBrk="1" hangingPunct="1"/>
            <a:r>
              <a:rPr lang="ru-RU" sz="2800" smtClean="0"/>
              <a:t>Оформление надписей на обложке тетрадей</a:t>
            </a:r>
            <a:endParaRPr lang="en-US" sz="2800" smtClean="0"/>
          </a:p>
        </p:txBody>
      </p:sp>
      <p:sp>
        <p:nvSpPr>
          <p:cNvPr id="2048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001000" cy="4419600"/>
          </a:xfrm>
        </p:spPr>
        <p:txBody>
          <a:bodyPr/>
          <a:lstStyle/>
          <a:p>
            <a:pPr lvl="1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3200" smtClean="0"/>
              <a:t>Образец</a:t>
            </a:r>
          </a:p>
          <a:p>
            <a:pPr lvl="1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3200" smtClean="0"/>
              <a:t>Тетрадь №1(№2)</a:t>
            </a:r>
          </a:p>
          <a:p>
            <a:pPr lvl="1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3200" smtClean="0"/>
              <a:t>для работ</a:t>
            </a:r>
          </a:p>
          <a:p>
            <a:pPr lvl="1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3200" smtClean="0"/>
              <a:t> по русскому языку (математике)</a:t>
            </a:r>
          </a:p>
          <a:p>
            <a:pPr lvl="1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3200" smtClean="0"/>
              <a:t>ученика 4в класса </a:t>
            </a:r>
          </a:p>
          <a:p>
            <a:pPr lvl="1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3200" smtClean="0"/>
              <a:t>МОБУСОШ №2</a:t>
            </a:r>
          </a:p>
          <a:p>
            <a:pPr lvl="1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3200" smtClean="0"/>
              <a:t>г. Баймака</a:t>
            </a:r>
          </a:p>
          <a:p>
            <a:pPr lvl="1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3200" smtClean="0"/>
              <a:t>Иванова Петра </a:t>
            </a:r>
            <a:endParaRPr lang="en-US" sz="3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ru-RU" b="1" smtClean="0"/>
              <a:t>Тетрадь ( с 3 класса)</a:t>
            </a:r>
          </a:p>
          <a:p>
            <a:pPr eaLnBrk="1" hangingPunct="1"/>
            <a:r>
              <a:rPr lang="ru-RU" b="1" smtClean="0"/>
              <a:t>для работ</a:t>
            </a:r>
          </a:p>
          <a:p>
            <a:pPr eaLnBrk="1" hangingPunct="1"/>
            <a:r>
              <a:rPr lang="ru-RU" b="1" smtClean="0"/>
              <a:t>по развитию речи</a:t>
            </a:r>
          </a:p>
          <a:p>
            <a:pPr eaLnBrk="1" hangingPunct="1"/>
            <a:r>
              <a:rPr lang="ru-RU" b="1" smtClean="0"/>
              <a:t>ученика 3 в  класса </a:t>
            </a:r>
          </a:p>
          <a:p>
            <a:pPr eaLnBrk="1" hangingPunct="1"/>
            <a:r>
              <a:rPr lang="ru-RU" b="1" smtClean="0"/>
              <a:t>МОБУСОШ №2</a:t>
            </a:r>
          </a:p>
          <a:p>
            <a:pPr eaLnBrk="1" hangingPunct="1"/>
            <a:r>
              <a:rPr lang="ru-RU" b="1" smtClean="0"/>
              <a:t>г. Баймака</a:t>
            </a:r>
          </a:p>
          <a:p>
            <a:pPr eaLnBrk="1" hangingPunct="1"/>
            <a:r>
              <a:rPr lang="ru-RU" b="1" smtClean="0"/>
              <a:t> Васильченко Андрея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4">
  <a:themeElements>
    <a:clrScheme name="217tgp_cube_dark 3">
      <a:dk1>
        <a:srgbClr val="969696"/>
      </a:dk1>
      <a:lt1>
        <a:srgbClr val="FFFFFF"/>
      </a:lt1>
      <a:dk2>
        <a:srgbClr val="0A2068"/>
      </a:dk2>
      <a:lt2>
        <a:srgbClr val="85D9F7"/>
      </a:lt2>
      <a:accent1>
        <a:srgbClr val="5AB14B"/>
      </a:accent1>
      <a:accent2>
        <a:srgbClr val="2F7ADF"/>
      </a:accent2>
      <a:accent3>
        <a:srgbClr val="AAABB9"/>
      </a:accent3>
      <a:accent4>
        <a:srgbClr val="DADADA"/>
      </a:accent4>
      <a:accent5>
        <a:srgbClr val="B5D5B1"/>
      </a:accent5>
      <a:accent6>
        <a:srgbClr val="2A6ECA"/>
      </a:accent6>
      <a:hlink>
        <a:srgbClr val="8A52C8"/>
      </a:hlink>
      <a:folHlink>
        <a:srgbClr val="C48352"/>
      </a:folHlink>
    </a:clrScheme>
    <a:fontScheme name="217tgp_cube_da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17tgp_cube_dark 1">
        <a:dk1>
          <a:srgbClr val="969696"/>
        </a:dk1>
        <a:lt1>
          <a:srgbClr val="FFFFFF"/>
        </a:lt1>
        <a:dk2>
          <a:srgbClr val="005E5C"/>
        </a:dk2>
        <a:lt2>
          <a:srgbClr val="DAEEA2"/>
        </a:lt2>
        <a:accent1>
          <a:srgbClr val="238FD9"/>
        </a:accent1>
        <a:accent2>
          <a:srgbClr val="43A98E"/>
        </a:accent2>
        <a:accent3>
          <a:srgbClr val="AAB6B5"/>
        </a:accent3>
        <a:accent4>
          <a:srgbClr val="DADADA"/>
        </a:accent4>
        <a:accent5>
          <a:srgbClr val="ACC6E9"/>
        </a:accent5>
        <a:accent6>
          <a:srgbClr val="3C9980"/>
        </a:accent6>
        <a:hlink>
          <a:srgbClr val="D8A642"/>
        </a:hlink>
        <a:folHlink>
          <a:srgbClr val="B3703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17tgp_cube_dark 2">
        <a:dk1>
          <a:srgbClr val="969696"/>
        </a:dk1>
        <a:lt1>
          <a:srgbClr val="FFFFFF"/>
        </a:lt1>
        <a:dk2>
          <a:srgbClr val="3F1F53"/>
        </a:dk2>
        <a:lt2>
          <a:srgbClr val="F3CC9D"/>
        </a:lt2>
        <a:accent1>
          <a:srgbClr val="557FE7"/>
        </a:accent1>
        <a:accent2>
          <a:srgbClr val="EB6363"/>
        </a:accent2>
        <a:accent3>
          <a:srgbClr val="AFABB3"/>
        </a:accent3>
        <a:accent4>
          <a:srgbClr val="DADADA"/>
        </a:accent4>
        <a:accent5>
          <a:srgbClr val="B4C0F1"/>
        </a:accent5>
        <a:accent6>
          <a:srgbClr val="D55959"/>
        </a:accent6>
        <a:hlink>
          <a:srgbClr val="9351C9"/>
        </a:hlink>
        <a:folHlink>
          <a:srgbClr val="3EB2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17tgp_cube_dark 3">
        <a:dk1>
          <a:srgbClr val="969696"/>
        </a:dk1>
        <a:lt1>
          <a:srgbClr val="FFFFFF"/>
        </a:lt1>
        <a:dk2>
          <a:srgbClr val="0A2068"/>
        </a:dk2>
        <a:lt2>
          <a:srgbClr val="85D9F7"/>
        </a:lt2>
        <a:accent1>
          <a:srgbClr val="5AB14B"/>
        </a:accent1>
        <a:accent2>
          <a:srgbClr val="2F7ADF"/>
        </a:accent2>
        <a:accent3>
          <a:srgbClr val="AAABB9"/>
        </a:accent3>
        <a:accent4>
          <a:srgbClr val="DADADA"/>
        </a:accent4>
        <a:accent5>
          <a:srgbClr val="B5D5B1"/>
        </a:accent5>
        <a:accent6>
          <a:srgbClr val="2A6ECA"/>
        </a:accent6>
        <a:hlink>
          <a:srgbClr val="8A52C8"/>
        </a:hlink>
        <a:folHlink>
          <a:srgbClr val="C4835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14</Template>
  <TotalTime>655</TotalTime>
  <Words>1236</Words>
  <Application>Microsoft Office PowerPoint</Application>
  <PresentationFormat>Экран (4:3)</PresentationFormat>
  <Paragraphs>294</Paragraphs>
  <Slides>35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12</vt:i4>
      </vt:variant>
      <vt:variant>
        <vt:lpstr>Заголовки слайдов</vt:lpstr>
      </vt:variant>
      <vt:variant>
        <vt:i4>35</vt:i4>
      </vt:variant>
    </vt:vector>
  </HeadingPairs>
  <TitlesOfParts>
    <vt:vector size="51" baseType="lpstr">
      <vt:lpstr>Arial</vt:lpstr>
      <vt:lpstr>Wingdings</vt:lpstr>
      <vt:lpstr>Calibri</vt:lpstr>
      <vt:lpstr>Verdana</vt:lpstr>
      <vt:lpstr>14</vt:lpstr>
      <vt:lpstr>14</vt:lpstr>
      <vt:lpstr>14</vt:lpstr>
      <vt:lpstr>14</vt:lpstr>
      <vt:lpstr>14</vt:lpstr>
      <vt:lpstr>14</vt:lpstr>
      <vt:lpstr>14</vt:lpstr>
      <vt:lpstr>14</vt:lpstr>
      <vt:lpstr>14</vt:lpstr>
      <vt:lpstr>14</vt:lpstr>
      <vt:lpstr>14</vt:lpstr>
      <vt:lpstr>14</vt:lpstr>
      <vt:lpstr>Единый орфографический режим </vt:lpstr>
      <vt:lpstr>Требование к речи учащихся</vt:lpstr>
      <vt:lpstr>Слайд 3</vt:lpstr>
      <vt:lpstr>Слайд 4</vt:lpstr>
      <vt:lpstr>Единый орфографический режим в начальной школе</vt:lpstr>
      <vt:lpstr>Тетради </vt:lpstr>
      <vt:lpstr>Требования к ведению тетрадей</vt:lpstr>
      <vt:lpstr>Оформление надписей на обложке тетрадей</vt:lpstr>
      <vt:lpstr>Слайд 9</vt:lpstr>
      <vt:lpstr>Слайд 10</vt:lpstr>
      <vt:lpstr>Оформление письменных работ по русскому языку </vt:lpstr>
      <vt:lpstr>Оформление письменных работ по русскому языку </vt:lpstr>
      <vt:lpstr>Оформление письменных работ по русскому языку </vt:lpstr>
      <vt:lpstr>Оформление письменных работ по русскому языку </vt:lpstr>
      <vt:lpstr>Оформление письменных работ по русскому языку </vt:lpstr>
      <vt:lpstr>Оформление письменных работ по русскому языку </vt:lpstr>
      <vt:lpstr>Оформление письменных работ по русскому языку </vt:lpstr>
      <vt:lpstr>Слайд 18</vt:lpstr>
      <vt:lpstr>Оформление письменных работ по математике</vt:lpstr>
      <vt:lpstr>Оформление письменных работ по математике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О письменных работах и тетрадях учащихся</vt:lpstr>
      <vt:lpstr>Слайд 29</vt:lpstr>
      <vt:lpstr>Порядок проверки письменных работ учителем</vt:lpstr>
      <vt:lpstr>Критерии выставления отметок за письменные работы учащихся</vt:lpstr>
      <vt:lpstr>Объем словарного диктанта</vt:lpstr>
      <vt:lpstr>Объем диктантов</vt:lpstr>
      <vt:lpstr>Объем текста для контрольного списывания</vt:lpstr>
      <vt:lpstr>Слайд 35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Единый орфографический режим </dc:title>
  <dc:creator>DNA7 X86</dc:creator>
  <cp:lastModifiedBy>DNS</cp:lastModifiedBy>
  <cp:revision>20</cp:revision>
  <dcterms:created xsi:type="dcterms:W3CDTF">2012-01-09T16:00:34Z</dcterms:created>
  <dcterms:modified xsi:type="dcterms:W3CDTF">2015-09-04T06:00:14Z</dcterms:modified>
</cp:coreProperties>
</file>